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3" r:id="rId3"/>
  </p:sldMasterIdLst>
  <p:notesMasterIdLst>
    <p:notesMasterId r:id="rId28"/>
  </p:notesMasterIdLst>
  <p:sldIdLst>
    <p:sldId id="298" r:id="rId4"/>
    <p:sldId id="257" r:id="rId5"/>
    <p:sldId id="299" r:id="rId6"/>
    <p:sldId id="259" r:id="rId7"/>
    <p:sldId id="273" r:id="rId8"/>
    <p:sldId id="274" r:id="rId9"/>
    <p:sldId id="288" r:id="rId10"/>
    <p:sldId id="276" r:id="rId11"/>
    <p:sldId id="256" r:id="rId12"/>
    <p:sldId id="296" r:id="rId13"/>
    <p:sldId id="300" r:id="rId14"/>
    <p:sldId id="289" r:id="rId15"/>
    <p:sldId id="290" r:id="rId16"/>
    <p:sldId id="279" r:id="rId17"/>
    <p:sldId id="291" r:id="rId18"/>
    <p:sldId id="292" r:id="rId19"/>
    <p:sldId id="280" r:id="rId20"/>
    <p:sldId id="281" r:id="rId21"/>
    <p:sldId id="294" r:id="rId22"/>
    <p:sldId id="282" r:id="rId23"/>
    <p:sldId id="297" r:id="rId24"/>
    <p:sldId id="283" r:id="rId25"/>
    <p:sldId id="287" r:id="rId26"/>
    <p:sldId id="272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284"/>
    <a:srgbClr val="696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 autoAdjust="0"/>
    <p:restoredTop sz="80705" autoAdjust="0"/>
  </p:normalViewPr>
  <p:slideViewPr>
    <p:cSldViewPr snapToGrid="0">
      <p:cViewPr varScale="1">
        <p:scale>
          <a:sx n="91" d="100"/>
          <a:sy n="91" d="100"/>
        </p:scale>
        <p:origin x="98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666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b062fba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b062fba7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6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062fba7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062fba7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062fba7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b062fba7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062fba7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062fba7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388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062fba7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062fba7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4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062fba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b062fba7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062fba7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b062fba7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3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40CA-8144-4F4A-BA4C-00A80949DE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91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b062fba7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b062fba7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b062fba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b062fba7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b062fba7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b062fba7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440CA-8144-4F4A-BA4C-00A80949D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up of insula.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Seen on Google maps: can see excavated and unexcavated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440CA-8144-4F4A-BA4C-00A80949D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440CA-8144-4F4A-BA4C-00A80949D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062fba7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062fba7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86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062fba7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062fba7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062fba7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b062fba7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944C-1D10-7945-B4EB-022121CED35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E94A-2F0E-C749-B6C6-7DA36F8A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0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1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5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8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7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4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4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13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2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0AC6-D961-D14D-AC14-FDDB0275CCB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03C0-A83D-C94D-A330-E248CAD8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7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6297-FF53-3247-A84E-A9D0BEDEE3A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DD92-ED45-0542-8D41-A89FCD51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mons.wikimedia.org/wiki/File:Mt_Vesuvius_79_AD_eruption-la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70378"/>
            <a:ext cx="9144000" cy="1678214"/>
          </a:xfrm>
          <a:prstGeom prst="rect">
            <a:avLst/>
          </a:prstGeom>
          <a:solidFill>
            <a:srgbClr val="696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7786" y="2925616"/>
            <a:ext cx="7594950" cy="79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Chapter 1: Introducing </a:t>
            </a:r>
            <a:r>
              <a:rPr lang="en-US" dirty="0" err="1">
                <a:solidFill>
                  <a:schemeClr val="tx1"/>
                </a:solidFill>
              </a:rPr>
              <a:t>Amarantus</a:t>
            </a:r>
            <a:r>
              <a:rPr lang="en-US" dirty="0">
                <a:solidFill>
                  <a:schemeClr val="tx1"/>
                </a:solidFill>
              </a:rPr>
              <a:t> and his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379" y="1518552"/>
            <a:ext cx="7404376" cy="121421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Topic 1: The Bar and the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2" y="1364326"/>
            <a:ext cx="980100" cy="1064528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>
            <a:off x="1097643" y="1061305"/>
            <a:ext cx="807357" cy="1741715"/>
          </a:xfrm>
          <a:prstGeom prst="chevron">
            <a:avLst>
              <a:gd name="adj" fmla="val 4838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14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9089" y="159033"/>
            <a:ext cx="413424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F7F7F"/>
                </a:solidFill>
                <a:latin typeface="Corbel"/>
                <a:cs typeface="Corbel"/>
              </a:rPr>
              <a:t>Region I, Insula 9 (I.9)</a:t>
            </a:r>
          </a:p>
        </p:txBody>
      </p:sp>
      <p:pic>
        <p:nvPicPr>
          <p:cNvPr id="8" name="Picture 7" descr="Houses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56" y="-34091"/>
            <a:ext cx="2339795" cy="5143500"/>
          </a:xfrm>
          <a:prstGeom prst="rect">
            <a:avLst/>
          </a:prstGeom>
        </p:spPr>
      </p:pic>
      <p:pic>
        <p:nvPicPr>
          <p:cNvPr id="2" name="Picture 1" descr="house outlines-01.pn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56" y="34091"/>
            <a:ext cx="2339795" cy="5075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27" y="723771"/>
            <a:ext cx="164041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46C0A"/>
                </a:solidFill>
              </a:rPr>
              <a:t>House outlines</a:t>
            </a:r>
          </a:p>
          <a:p>
            <a:endParaRPr lang="en-US" sz="105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73919" y="1534583"/>
            <a:ext cx="1005416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63585" y="1418294"/>
            <a:ext cx="920750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84752" y="2381250"/>
            <a:ext cx="920750" cy="10584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69419" y="3513667"/>
            <a:ext cx="814916" cy="21167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69419" y="4159251"/>
            <a:ext cx="814916" cy="10583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95066" y="3185584"/>
            <a:ext cx="1005416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73919" y="4296833"/>
            <a:ext cx="1460500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34418" y="843156"/>
            <a:ext cx="1449917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63585" y="2844800"/>
            <a:ext cx="920750" cy="10584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1358" y="1217210"/>
            <a:ext cx="149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1.9</a:t>
            </a:r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1</a:t>
            </a:r>
          </a:p>
          <a:p>
            <a:r>
              <a:rPr lang="en-US" sz="1600" dirty="0">
                <a:latin typeface="Corbel"/>
                <a:cs typeface="Corbel"/>
              </a:rPr>
              <a:t>Beautiful Impluvium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12461" y="2876678"/>
            <a:ext cx="99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13</a:t>
            </a:r>
          </a:p>
          <a:p>
            <a:r>
              <a:rPr lang="en-US" sz="1600" dirty="0">
                <a:latin typeface="Corbel"/>
                <a:cs typeface="Corbel"/>
              </a:rPr>
              <a:t>Ceres</a:t>
            </a:r>
          </a:p>
          <a:p>
            <a:endParaRPr lang="en-US" sz="1600" i="1" dirty="0">
              <a:solidFill>
                <a:srgbClr val="7F7F7F"/>
              </a:solidFill>
              <a:latin typeface="Corbel"/>
              <a:cs typeface="Corbe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2524" y="4030135"/>
            <a:ext cx="1492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12</a:t>
            </a:r>
          </a:p>
          <a:p>
            <a:r>
              <a:rPr lang="en-US" sz="1600" dirty="0">
                <a:latin typeface="Corbel"/>
                <a:cs typeface="Corbel"/>
              </a:rPr>
              <a:t>?????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05502" y="577699"/>
            <a:ext cx="1492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3</a:t>
            </a:r>
          </a:p>
          <a:p>
            <a:r>
              <a:rPr lang="en-US" sz="1600" dirty="0" err="1">
                <a:latin typeface="Corbel"/>
                <a:cs typeface="Corbel"/>
              </a:rPr>
              <a:t>Successus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5502" y="1217211"/>
            <a:ext cx="149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5</a:t>
            </a:r>
          </a:p>
          <a:p>
            <a:r>
              <a:rPr lang="en-US" sz="1600" dirty="0">
                <a:latin typeface="Corbel"/>
                <a:cs typeface="Corbel"/>
              </a:rPr>
              <a:t>Fruit Orchard</a:t>
            </a:r>
          </a:p>
          <a:p>
            <a:endParaRPr lang="en-US" sz="1600" i="1" dirty="0">
              <a:solidFill>
                <a:srgbClr val="7F7F7F"/>
              </a:solidFill>
              <a:latin typeface="Corbel"/>
              <a:cs typeface="Corbe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5502" y="2113153"/>
            <a:ext cx="1492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8</a:t>
            </a:r>
          </a:p>
          <a:p>
            <a:r>
              <a:rPr lang="en-US" sz="1600" dirty="0">
                <a:latin typeface="Corbel"/>
                <a:cs typeface="Corbel"/>
              </a:rPr>
              <a:t>House 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13965" y="2657131"/>
            <a:ext cx="2054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9</a:t>
            </a:r>
          </a:p>
          <a:p>
            <a:r>
              <a:rPr lang="en-US" sz="1600" dirty="0">
                <a:latin typeface="Corbel"/>
                <a:cs typeface="Corbel"/>
              </a:rPr>
              <a:t>Painter’s workshop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3966" y="3395557"/>
            <a:ext cx="1492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10</a:t>
            </a:r>
          </a:p>
          <a:p>
            <a:r>
              <a:rPr lang="en-US" sz="1600" dirty="0">
                <a:latin typeface="Corbel"/>
                <a:cs typeface="Corbel"/>
              </a:rPr>
              <a:t>House 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05502" y="4017917"/>
            <a:ext cx="1947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orbel"/>
                <a:cs typeface="Corbel"/>
              </a:rPr>
              <a:t>1.9.</a:t>
            </a:r>
            <a:r>
              <a:rPr lang="en-US" sz="1600" dirty="0">
                <a:solidFill>
                  <a:srgbClr val="E46C0A"/>
                </a:solidFill>
                <a:latin typeface="Corbel"/>
                <a:cs typeface="Corbel"/>
              </a:rPr>
              <a:t>11</a:t>
            </a:r>
          </a:p>
          <a:p>
            <a:r>
              <a:rPr lang="en-US" sz="1600" dirty="0">
                <a:latin typeface="Corbel"/>
                <a:cs typeface="Corbel"/>
              </a:rPr>
              <a:t>?????</a:t>
            </a:r>
            <a:endParaRPr lang="en-US" sz="1600" i="1" dirty="0">
              <a:solidFill>
                <a:srgbClr val="7F7F7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039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0" y="-2"/>
            <a:ext cx="2222938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91425" rIns="360000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Rooms in Roman Houses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 descr="Location of amphorae in Caupona 11 and House 12-01.jpg">
            <a:extLst>
              <a:ext uri="{FF2B5EF4-FFF2-40B4-BE49-F238E27FC236}">
                <a16:creationId xmlns:a16="http://schemas.microsoft.com/office/drawing/2014/main" id="{AFF3AF9A-F80E-4F7C-B0BB-F78B7AEEA1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3977"/>
          <a:stretch/>
        </p:blipFill>
        <p:spPr>
          <a:xfrm>
            <a:off x="2349063" y="346058"/>
            <a:ext cx="3626069" cy="479744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5551F6-8B00-43E8-A42E-AC13B4857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90726"/>
              </p:ext>
            </p:extLst>
          </p:nvPr>
        </p:nvGraphicFramePr>
        <p:xfrm>
          <a:off x="6101257" y="1253246"/>
          <a:ext cx="2885087" cy="30025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8832">
                  <a:extLst>
                    <a:ext uri="{9D8B030D-6E8A-4147-A177-3AD203B41FA5}">
                      <a16:colId xmlns:a16="http://schemas.microsoft.com/office/drawing/2014/main" val="490397669"/>
                    </a:ext>
                  </a:extLst>
                </a:gridCol>
                <a:gridCol w="386255">
                  <a:extLst>
                    <a:ext uri="{9D8B030D-6E8A-4147-A177-3AD203B41FA5}">
                      <a16:colId xmlns:a16="http://schemas.microsoft.com/office/drawing/2014/main" val="315823986"/>
                    </a:ext>
                  </a:extLst>
                </a:gridCol>
              </a:tblGrid>
              <a:tr h="298237">
                <a:tc>
                  <a:txBody>
                    <a:bodyPr/>
                    <a:lstStyle/>
                    <a:p>
                      <a:r>
                        <a:rPr lang="en-US" sz="1800" dirty="0"/>
                        <a:t>Bedroom (</a:t>
                      </a:r>
                      <a:r>
                        <a:rPr lang="en-US" sz="1800" i="1" dirty="0"/>
                        <a:t>cubiculum)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34073"/>
                  </a:ext>
                </a:extLst>
              </a:tr>
              <a:tr h="290861">
                <a:tc>
                  <a:txBody>
                    <a:bodyPr/>
                    <a:lstStyle/>
                    <a:p>
                      <a:r>
                        <a:rPr lang="en-US" sz="1800" dirty="0"/>
                        <a:t>Main room (</a:t>
                      </a:r>
                      <a:r>
                        <a:rPr lang="en-US" sz="1800" i="1" dirty="0"/>
                        <a:t>atrium)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23125"/>
                  </a:ext>
                </a:extLst>
              </a:tr>
              <a:tr h="290862">
                <a:tc>
                  <a:txBody>
                    <a:bodyPr/>
                    <a:lstStyle/>
                    <a:p>
                      <a:r>
                        <a:rPr lang="en-US" sz="1800" dirty="0"/>
                        <a:t>Study (</a:t>
                      </a:r>
                      <a:r>
                        <a:rPr lang="en-US" sz="1800" i="1" dirty="0"/>
                        <a:t>tablinum</a:t>
                      </a:r>
                      <a:r>
                        <a:rPr lang="en-US" sz="1800" dirty="0"/>
                        <a:t>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53223"/>
                  </a:ext>
                </a:extLst>
              </a:tr>
              <a:tr h="28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Dining room (</a:t>
                      </a:r>
                      <a:r>
                        <a:rPr lang="en-US" sz="1800" i="1" dirty="0"/>
                        <a:t>triclinium</a:t>
                      </a:r>
                      <a:r>
                        <a:rPr lang="en-US" sz="1800" dirty="0"/>
                        <a:t>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25850"/>
                  </a:ext>
                </a:extLst>
              </a:tr>
              <a:tr h="315099">
                <a:tc>
                  <a:txBody>
                    <a:bodyPr/>
                    <a:lstStyle/>
                    <a:p>
                      <a:r>
                        <a:rPr lang="en-US" sz="1800" dirty="0"/>
                        <a:t>Kitchen (</a:t>
                      </a:r>
                      <a:r>
                        <a:rPr lang="en-US" sz="1800" i="1" dirty="0" err="1"/>
                        <a:t>culina</a:t>
                      </a:r>
                      <a:r>
                        <a:rPr lang="en-US" sz="1800" i="1" dirty="0"/>
                        <a:t>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52680"/>
                  </a:ext>
                </a:extLst>
              </a:tr>
              <a:tr h="305404">
                <a:tc>
                  <a:txBody>
                    <a:bodyPr/>
                    <a:lstStyle/>
                    <a:p>
                      <a:r>
                        <a:rPr lang="en-US" sz="1800" dirty="0"/>
                        <a:t>Toilet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09898"/>
                  </a:ext>
                </a:extLst>
              </a:tr>
              <a:tr h="290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Entrance hall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1542"/>
                  </a:ext>
                </a:extLst>
              </a:tr>
              <a:tr h="442225">
                <a:tc>
                  <a:txBody>
                    <a:bodyPr/>
                    <a:lstStyle/>
                    <a:p>
                      <a:r>
                        <a:rPr lang="en-US" sz="1800" dirty="0"/>
                        <a:t>Garden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75694"/>
                  </a:ext>
                </a:extLst>
              </a:tr>
            </a:tbl>
          </a:graphicData>
        </a:graphic>
      </p:graphicFrame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4A3B3FAC-809A-48A4-AE75-50AD139FDBA1}"/>
              </a:ext>
            </a:extLst>
          </p:cNvPr>
          <p:cNvSpPr/>
          <p:nvPr/>
        </p:nvSpPr>
        <p:spPr>
          <a:xfrm>
            <a:off x="8694683" y="1340068"/>
            <a:ext cx="165536" cy="18130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720D913-DC12-4BEB-BC8C-ED1AE018753E}"/>
              </a:ext>
            </a:extLst>
          </p:cNvPr>
          <p:cNvSpPr/>
          <p:nvPr/>
        </p:nvSpPr>
        <p:spPr>
          <a:xfrm>
            <a:off x="8694683" y="1679420"/>
            <a:ext cx="165536" cy="18130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D62E05C-6394-472B-BF93-01D3B113F4B9}"/>
              </a:ext>
            </a:extLst>
          </p:cNvPr>
          <p:cNvSpPr/>
          <p:nvPr/>
        </p:nvSpPr>
        <p:spPr>
          <a:xfrm>
            <a:off x="8694683" y="2040319"/>
            <a:ext cx="165536" cy="18130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E596C87-B50F-4E00-BA40-D1F1F6F1C68E}"/>
              </a:ext>
            </a:extLst>
          </p:cNvPr>
          <p:cNvSpPr/>
          <p:nvPr/>
        </p:nvSpPr>
        <p:spPr>
          <a:xfrm>
            <a:off x="8700892" y="2447804"/>
            <a:ext cx="165536" cy="181303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0640F72B-DCFD-44D2-BC02-3B0A7DC484DD}"/>
              </a:ext>
            </a:extLst>
          </p:cNvPr>
          <p:cNvSpPr/>
          <p:nvPr/>
        </p:nvSpPr>
        <p:spPr>
          <a:xfrm>
            <a:off x="8694683" y="2780190"/>
            <a:ext cx="165536" cy="181303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8A05108-66AE-445C-9808-594A9A664702}"/>
              </a:ext>
            </a:extLst>
          </p:cNvPr>
          <p:cNvSpPr/>
          <p:nvPr/>
        </p:nvSpPr>
        <p:spPr>
          <a:xfrm>
            <a:off x="8694683" y="3148055"/>
            <a:ext cx="165536" cy="181303"/>
          </a:xfrm>
          <a:prstGeom prst="star5">
            <a:avLst/>
          </a:prstGeom>
          <a:solidFill>
            <a:srgbClr val="DC0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ED5BAD57-F835-46E4-ACBE-D4B68295B13C}"/>
              </a:ext>
            </a:extLst>
          </p:cNvPr>
          <p:cNvSpPr/>
          <p:nvPr/>
        </p:nvSpPr>
        <p:spPr>
          <a:xfrm>
            <a:off x="8694683" y="3521056"/>
            <a:ext cx="165536" cy="18130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9A533F03-8B4F-48C1-8477-39DF1E4FE1AE}"/>
              </a:ext>
            </a:extLst>
          </p:cNvPr>
          <p:cNvSpPr/>
          <p:nvPr/>
        </p:nvSpPr>
        <p:spPr>
          <a:xfrm>
            <a:off x="8699019" y="3894071"/>
            <a:ext cx="165536" cy="181303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41BD205-567D-41E4-9B41-6671560A0979}"/>
              </a:ext>
            </a:extLst>
          </p:cNvPr>
          <p:cNvSpPr/>
          <p:nvPr/>
        </p:nvSpPr>
        <p:spPr>
          <a:xfrm>
            <a:off x="2745689" y="2667438"/>
            <a:ext cx="305008" cy="29405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E48E714C-CEF7-4969-A86E-3A90B98A0099}"/>
              </a:ext>
            </a:extLst>
          </p:cNvPr>
          <p:cNvSpPr/>
          <p:nvPr/>
        </p:nvSpPr>
        <p:spPr>
          <a:xfrm>
            <a:off x="3673016" y="4255792"/>
            <a:ext cx="305008" cy="33005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F55F9711-3ADC-43FE-9F25-72BF243BC5C5}"/>
              </a:ext>
            </a:extLst>
          </p:cNvPr>
          <p:cNvSpPr/>
          <p:nvPr/>
        </p:nvSpPr>
        <p:spPr>
          <a:xfrm>
            <a:off x="2732657" y="4201139"/>
            <a:ext cx="305008" cy="29405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EC2430EC-D09E-4A67-8BF9-FD68BB36528F}"/>
              </a:ext>
            </a:extLst>
          </p:cNvPr>
          <p:cNvSpPr/>
          <p:nvPr/>
        </p:nvSpPr>
        <p:spPr>
          <a:xfrm>
            <a:off x="3673016" y="3622378"/>
            <a:ext cx="305008" cy="33005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E2811100-67A3-4FD3-93AF-B76FF94AFCCE}"/>
              </a:ext>
            </a:extLst>
          </p:cNvPr>
          <p:cNvSpPr/>
          <p:nvPr/>
        </p:nvSpPr>
        <p:spPr>
          <a:xfrm>
            <a:off x="3267230" y="2706675"/>
            <a:ext cx="360186" cy="328331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6B7442-F062-42B7-8402-B045A3B0E333}"/>
              </a:ext>
            </a:extLst>
          </p:cNvPr>
          <p:cNvSpPr/>
          <p:nvPr/>
        </p:nvSpPr>
        <p:spPr>
          <a:xfrm>
            <a:off x="4256690" y="1682486"/>
            <a:ext cx="398078" cy="357833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6D796DF-D11F-4667-9806-00D42F31BCAF}"/>
              </a:ext>
            </a:extLst>
          </p:cNvPr>
          <p:cNvSpPr/>
          <p:nvPr/>
        </p:nvSpPr>
        <p:spPr>
          <a:xfrm>
            <a:off x="4009593" y="2274526"/>
            <a:ext cx="305008" cy="297222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28482832-5AEF-40B2-B51A-A4C112417FD9}"/>
              </a:ext>
            </a:extLst>
          </p:cNvPr>
          <p:cNvSpPr/>
          <p:nvPr/>
        </p:nvSpPr>
        <p:spPr>
          <a:xfrm>
            <a:off x="4162097" y="3148055"/>
            <a:ext cx="305008" cy="273565"/>
          </a:xfrm>
          <a:prstGeom prst="star5">
            <a:avLst/>
          </a:prstGeom>
          <a:solidFill>
            <a:srgbClr val="DC0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4FC9DC89-3B74-4CEB-A71D-7E94A7FF8728}"/>
              </a:ext>
            </a:extLst>
          </p:cNvPr>
          <p:cNvSpPr/>
          <p:nvPr/>
        </p:nvSpPr>
        <p:spPr>
          <a:xfrm>
            <a:off x="3270122" y="4228469"/>
            <a:ext cx="302273" cy="294054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D98CB73-D05D-4CC7-94AE-8A14FB4DE916}"/>
              </a:ext>
            </a:extLst>
          </p:cNvPr>
          <p:cNvSpPr/>
          <p:nvPr/>
        </p:nvSpPr>
        <p:spPr>
          <a:xfrm>
            <a:off x="3037665" y="1679420"/>
            <a:ext cx="398078" cy="378949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A77A168A-01EA-4B8E-BDA8-E872D2E6CFA7}"/>
              </a:ext>
            </a:extLst>
          </p:cNvPr>
          <p:cNvSpPr/>
          <p:nvPr/>
        </p:nvSpPr>
        <p:spPr>
          <a:xfrm>
            <a:off x="4624001" y="2870840"/>
            <a:ext cx="398078" cy="378949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2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4333" y="1111924"/>
            <a:ext cx="2430780" cy="3088360"/>
            <a:chOff x="6713220" y="933188"/>
            <a:chExt cx="2430780" cy="3088360"/>
          </a:xfrm>
        </p:grpSpPr>
        <p:pic>
          <p:nvPicPr>
            <p:cNvPr id="6" name="Picture 5" descr="Houses-01.png">
              <a:extLst>
                <a:ext uri="{FF2B5EF4-FFF2-40B4-BE49-F238E27FC236}">
                  <a16:creationId xmlns:a16="http://schemas.microsoft.com/office/drawing/2014/main" id="{0C194CF0-A39C-4296-9AE8-2775C9E30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3220" y="933188"/>
              <a:ext cx="2430780" cy="3088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28FB6C1A-3EBD-4FDD-868D-D5FE7C5A41EA}"/>
                </a:ext>
              </a:extLst>
            </p:cNvPr>
            <p:cNvSpPr/>
            <p:nvPr/>
          </p:nvSpPr>
          <p:spPr>
            <a:xfrm>
              <a:off x="7098034" y="1541831"/>
              <a:ext cx="1451055" cy="1803349"/>
            </a:xfrm>
            <a:custGeom>
              <a:avLst/>
              <a:gdLst>
                <a:gd name="connsiteX0" fmla="*/ 2741706 w 2876176"/>
                <a:gd name="connsiteY0" fmla="*/ 3608294 h 3608294"/>
                <a:gd name="connsiteX1" fmla="*/ 1964765 w 2876176"/>
                <a:gd name="connsiteY1" fmla="*/ 3556000 h 3608294"/>
                <a:gd name="connsiteX2" fmla="*/ 1964765 w 2876176"/>
                <a:gd name="connsiteY2" fmla="*/ 3451411 h 3608294"/>
                <a:gd name="connsiteX3" fmla="*/ 0 w 2876176"/>
                <a:gd name="connsiteY3" fmla="*/ 3376705 h 3608294"/>
                <a:gd name="connsiteX4" fmla="*/ 67235 w 2876176"/>
                <a:gd name="connsiteY4" fmla="*/ 1942353 h 3608294"/>
                <a:gd name="connsiteX5" fmla="*/ 119529 w 2876176"/>
                <a:gd name="connsiteY5" fmla="*/ 851647 h 3608294"/>
                <a:gd name="connsiteX6" fmla="*/ 164353 w 2876176"/>
                <a:gd name="connsiteY6" fmla="*/ 0 h 3608294"/>
                <a:gd name="connsiteX7" fmla="*/ 1045882 w 2876176"/>
                <a:gd name="connsiteY7" fmla="*/ 14941 h 3608294"/>
                <a:gd name="connsiteX8" fmla="*/ 1344706 w 2876176"/>
                <a:gd name="connsiteY8" fmla="*/ 14941 h 3608294"/>
                <a:gd name="connsiteX9" fmla="*/ 1322294 w 2876176"/>
                <a:gd name="connsiteY9" fmla="*/ 597647 h 3608294"/>
                <a:gd name="connsiteX10" fmla="*/ 2054412 w 2876176"/>
                <a:gd name="connsiteY10" fmla="*/ 642470 h 3608294"/>
                <a:gd name="connsiteX11" fmla="*/ 2046941 w 2876176"/>
                <a:gd name="connsiteY11" fmla="*/ 1456764 h 3608294"/>
                <a:gd name="connsiteX12" fmla="*/ 2876176 w 2876176"/>
                <a:gd name="connsiteY12" fmla="*/ 1501588 h 3608294"/>
                <a:gd name="connsiteX13" fmla="*/ 2741706 w 2876176"/>
                <a:gd name="connsiteY13" fmla="*/ 3608294 h 360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6176" h="3608294">
                  <a:moveTo>
                    <a:pt x="2741706" y="3608294"/>
                  </a:moveTo>
                  <a:lnTo>
                    <a:pt x="1964765" y="3556000"/>
                  </a:lnTo>
                  <a:lnTo>
                    <a:pt x="1964765" y="3451411"/>
                  </a:lnTo>
                  <a:lnTo>
                    <a:pt x="0" y="3376705"/>
                  </a:lnTo>
                  <a:lnTo>
                    <a:pt x="67235" y="1942353"/>
                  </a:lnTo>
                  <a:lnTo>
                    <a:pt x="119529" y="851647"/>
                  </a:lnTo>
                  <a:lnTo>
                    <a:pt x="164353" y="0"/>
                  </a:lnTo>
                  <a:lnTo>
                    <a:pt x="1045882" y="14941"/>
                  </a:lnTo>
                  <a:lnTo>
                    <a:pt x="1344706" y="14941"/>
                  </a:lnTo>
                  <a:lnTo>
                    <a:pt x="1322294" y="597647"/>
                  </a:lnTo>
                  <a:lnTo>
                    <a:pt x="2054412" y="642470"/>
                  </a:lnTo>
                  <a:cubicBezTo>
                    <a:pt x="2051922" y="913901"/>
                    <a:pt x="2049431" y="1185333"/>
                    <a:pt x="2046941" y="1456764"/>
                  </a:cubicBezTo>
                  <a:lnTo>
                    <a:pt x="2876176" y="1501588"/>
                  </a:lnTo>
                  <a:lnTo>
                    <a:pt x="2741706" y="3608294"/>
                  </a:lnTo>
                  <a:close/>
                </a:path>
              </a:pathLst>
            </a:custGeom>
            <a:noFill/>
            <a:ln w="3810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Facade of bar of Amarantus_2.jpg">
            <a:extLst>
              <a:ext uri="{FF2B5EF4-FFF2-40B4-BE49-F238E27FC236}">
                <a16:creationId xmlns:a16="http://schemas.microsoft.com/office/drawing/2014/main" id="{12C45991-9D54-4D1A-8F42-29BFC5C17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405" y="1603270"/>
            <a:ext cx="3100889" cy="2061761"/>
          </a:xfrm>
          <a:prstGeom prst="rect">
            <a:avLst/>
          </a:prstGeom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/>
              <a:t>Houses 11 and 12: What claims can we m</a:t>
            </a:r>
            <a:r>
              <a:rPr lang="en-GB" dirty="0"/>
              <a:t>ake?</a:t>
            </a:r>
            <a:endParaRPr dirty="0"/>
          </a:p>
        </p:txBody>
      </p:sp>
      <p:pic>
        <p:nvPicPr>
          <p:cNvPr id="5" name="Picture 4" descr="2017 Sophie Hay FINAL Pompeii PhD Thesis.jpg">
            <a:extLst>
              <a:ext uri="{FF2B5EF4-FFF2-40B4-BE49-F238E27FC236}">
                <a16:creationId xmlns:a16="http://schemas.microsoft.com/office/drawing/2014/main" id="{B6E9075D-7B40-4873-848E-A89913A74B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1" y="3777881"/>
            <a:ext cx="8472753" cy="11635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F6C0ACE-BB3A-4EA0-8272-11F58400F745}"/>
              </a:ext>
            </a:extLst>
          </p:cNvPr>
          <p:cNvSpPr/>
          <p:nvPr/>
        </p:nvSpPr>
        <p:spPr>
          <a:xfrm>
            <a:off x="8427334" y="3425386"/>
            <a:ext cx="121755" cy="156014"/>
          </a:xfrm>
          <a:prstGeom prst="ellipse">
            <a:avLst/>
          </a:prstGeom>
          <a:solidFill>
            <a:srgbClr val="95373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iew of the facade of the Bar of Amarantus  2 copy.jpg">
            <a:extLst>
              <a:ext uri="{FF2B5EF4-FFF2-40B4-BE49-F238E27FC236}">
                <a16:creationId xmlns:a16="http://schemas.microsoft.com/office/drawing/2014/main" id="{CB14DE2C-0E9E-4C21-B858-805D7CDA17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97" y="1162265"/>
            <a:ext cx="3359191" cy="25191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4333" y="1111924"/>
            <a:ext cx="2430780" cy="3088360"/>
            <a:chOff x="6713220" y="933188"/>
            <a:chExt cx="2430780" cy="3088360"/>
          </a:xfrm>
        </p:grpSpPr>
        <p:pic>
          <p:nvPicPr>
            <p:cNvPr id="15" name="Picture 14" descr="Houses-01.png">
              <a:extLst>
                <a:ext uri="{FF2B5EF4-FFF2-40B4-BE49-F238E27FC236}">
                  <a16:creationId xmlns:a16="http://schemas.microsoft.com/office/drawing/2014/main" id="{0C194CF0-A39C-4296-9AE8-2775C9E30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3220" y="933188"/>
              <a:ext cx="2430780" cy="3088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8FB6C1A-3EBD-4FDD-868D-D5FE7C5A41EA}"/>
                </a:ext>
              </a:extLst>
            </p:cNvPr>
            <p:cNvSpPr/>
            <p:nvPr/>
          </p:nvSpPr>
          <p:spPr>
            <a:xfrm>
              <a:off x="7098034" y="1541831"/>
              <a:ext cx="1451055" cy="1803349"/>
            </a:xfrm>
            <a:custGeom>
              <a:avLst/>
              <a:gdLst>
                <a:gd name="connsiteX0" fmla="*/ 2741706 w 2876176"/>
                <a:gd name="connsiteY0" fmla="*/ 3608294 h 3608294"/>
                <a:gd name="connsiteX1" fmla="*/ 1964765 w 2876176"/>
                <a:gd name="connsiteY1" fmla="*/ 3556000 h 3608294"/>
                <a:gd name="connsiteX2" fmla="*/ 1964765 w 2876176"/>
                <a:gd name="connsiteY2" fmla="*/ 3451411 h 3608294"/>
                <a:gd name="connsiteX3" fmla="*/ 0 w 2876176"/>
                <a:gd name="connsiteY3" fmla="*/ 3376705 h 3608294"/>
                <a:gd name="connsiteX4" fmla="*/ 67235 w 2876176"/>
                <a:gd name="connsiteY4" fmla="*/ 1942353 h 3608294"/>
                <a:gd name="connsiteX5" fmla="*/ 119529 w 2876176"/>
                <a:gd name="connsiteY5" fmla="*/ 851647 h 3608294"/>
                <a:gd name="connsiteX6" fmla="*/ 164353 w 2876176"/>
                <a:gd name="connsiteY6" fmla="*/ 0 h 3608294"/>
                <a:gd name="connsiteX7" fmla="*/ 1045882 w 2876176"/>
                <a:gd name="connsiteY7" fmla="*/ 14941 h 3608294"/>
                <a:gd name="connsiteX8" fmla="*/ 1344706 w 2876176"/>
                <a:gd name="connsiteY8" fmla="*/ 14941 h 3608294"/>
                <a:gd name="connsiteX9" fmla="*/ 1322294 w 2876176"/>
                <a:gd name="connsiteY9" fmla="*/ 597647 h 3608294"/>
                <a:gd name="connsiteX10" fmla="*/ 2054412 w 2876176"/>
                <a:gd name="connsiteY10" fmla="*/ 642470 h 3608294"/>
                <a:gd name="connsiteX11" fmla="*/ 2046941 w 2876176"/>
                <a:gd name="connsiteY11" fmla="*/ 1456764 h 3608294"/>
                <a:gd name="connsiteX12" fmla="*/ 2876176 w 2876176"/>
                <a:gd name="connsiteY12" fmla="*/ 1501588 h 3608294"/>
                <a:gd name="connsiteX13" fmla="*/ 2741706 w 2876176"/>
                <a:gd name="connsiteY13" fmla="*/ 3608294 h 360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6176" h="3608294">
                  <a:moveTo>
                    <a:pt x="2741706" y="3608294"/>
                  </a:moveTo>
                  <a:lnTo>
                    <a:pt x="1964765" y="3556000"/>
                  </a:lnTo>
                  <a:lnTo>
                    <a:pt x="1964765" y="3451411"/>
                  </a:lnTo>
                  <a:lnTo>
                    <a:pt x="0" y="3376705"/>
                  </a:lnTo>
                  <a:lnTo>
                    <a:pt x="67235" y="1942353"/>
                  </a:lnTo>
                  <a:lnTo>
                    <a:pt x="119529" y="851647"/>
                  </a:lnTo>
                  <a:lnTo>
                    <a:pt x="164353" y="0"/>
                  </a:lnTo>
                  <a:lnTo>
                    <a:pt x="1045882" y="14941"/>
                  </a:lnTo>
                  <a:lnTo>
                    <a:pt x="1344706" y="14941"/>
                  </a:lnTo>
                  <a:lnTo>
                    <a:pt x="1322294" y="597647"/>
                  </a:lnTo>
                  <a:lnTo>
                    <a:pt x="2054412" y="642470"/>
                  </a:lnTo>
                  <a:cubicBezTo>
                    <a:pt x="2051922" y="913901"/>
                    <a:pt x="2049431" y="1185333"/>
                    <a:pt x="2046941" y="1456764"/>
                  </a:cubicBezTo>
                  <a:lnTo>
                    <a:pt x="2876176" y="1501588"/>
                  </a:lnTo>
                  <a:lnTo>
                    <a:pt x="2741706" y="3608294"/>
                  </a:lnTo>
                  <a:close/>
                </a:path>
              </a:pathLst>
            </a:custGeom>
            <a:noFill/>
            <a:ln w="3810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1A9CF0A-9195-4DCA-B836-716B61419676}"/>
              </a:ext>
            </a:extLst>
          </p:cNvPr>
          <p:cNvSpPr/>
          <p:nvPr/>
        </p:nvSpPr>
        <p:spPr>
          <a:xfrm>
            <a:off x="8348613" y="2698708"/>
            <a:ext cx="121045" cy="153131"/>
          </a:xfrm>
          <a:prstGeom prst="ellipse">
            <a:avLst/>
          </a:prstGeom>
          <a:solidFill>
            <a:srgbClr val="95373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/>
              <a:t>House 11: What type of building is this?</a:t>
            </a:r>
            <a:endParaRPr lang="en-GB" dirty="0"/>
          </a:p>
        </p:txBody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28FB6C1A-3EBD-4FDD-868D-D5FE7C5A41EA}"/>
              </a:ext>
            </a:extLst>
          </p:cNvPr>
          <p:cNvSpPr/>
          <p:nvPr/>
        </p:nvSpPr>
        <p:spPr>
          <a:xfrm>
            <a:off x="7239147" y="1720567"/>
            <a:ext cx="1451055" cy="1803349"/>
          </a:xfrm>
          <a:custGeom>
            <a:avLst/>
            <a:gdLst>
              <a:gd name="connsiteX0" fmla="*/ 2741706 w 2876176"/>
              <a:gd name="connsiteY0" fmla="*/ 3608294 h 3608294"/>
              <a:gd name="connsiteX1" fmla="*/ 1964765 w 2876176"/>
              <a:gd name="connsiteY1" fmla="*/ 3556000 h 3608294"/>
              <a:gd name="connsiteX2" fmla="*/ 1964765 w 2876176"/>
              <a:gd name="connsiteY2" fmla="*/ 3451411 h 3608294"/>
              <a:gd name="connsiteX3" fmla="*/ 0 w 2876176"/>
              <a:gd name="connsiteY3" fmla="*/ 3376705 h 3608294"/>
              <a:gd name="connsiteX4" fmla="*/ 67235 w 2876176"/>
              <a:gd name="connsiteY4" fmla="*/ 1942353 h 3608294"/>
              <a:gd name="connsiteX5" fmla="*/ 119529 w 2876176"/>
              <a:gd name="connsiteY5" fmla="*/ 851647 h 3608294"/>
              <a:gd name="connsiteX6" fmla="*/ 164353 w 2876176"/>
              <a:gd name="connsiteY6" fmla="*/ 0 h 3608294"/>
              <a:gd name="connsiteX7" fmla="*/ 1045882 w 2876176"/>
              <a:gd name="connsiteY7" fmla="*/ 14941 h 3608294"/>
              <a:gd name="connsiteX8" fmla="*/ 1344706 w 2876176"/>
              <a:gd name="connsiteY8" fmla="*/ 14941 h 3608294"/>
              <a:gd name="connsiteX9" fmla="*/ 1322294 w 2876176"/>
              <a:gd name="connsiteY9" fmla="*/ 597647 h 3608294"/>
              <a:gd name="connsiteX10" fmla="*/ 2054412 w 2876176"/>
              <a:gd name="connsiteY10" fmla="*/ 642470 h 3608294"/>
              <a:gd name="connsiteX11" fmla="*/ 2046941 w 2876176"/>
              <a:gd name="connsiteY11" fmla="*/ 1456764 h 3608294"/>
              <a:gd name="connsiteX12" fmla="*/ 2876176 w 2876176"/>
              <a:gd name="connsiteY12" fmla="*/ 1501588 h 3608294"/>
              <a:gd name="connsiteX13" fmla="*/ 2741706 w 2876176"/>
              <a:gd name="connsiteY13" fmla="*/ 3608294 h 36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6176" h="3608294">
                <a:moveTo>
                  <a:pt x="2741706" y="3608294"/>
                </a:moveTo>
                <a:lnTo>
                  <a:pt x="1964765" y="3556000"/>
                </a:lnTo>
                <a:lnTo>
                  <a:pt x="1964765" y="3451411"/>
                </a:lnTo>
                <a:lnTo>
                  <a:pt x="0" y="3376705"/>
                </a:lnTo>
                <a:lnTo>
                  <a:pt x="67235" y="1942353"/>
                </a:lnTo>
                <a:lnTo>
                  <a:pt x="119529" y="851647"/>
                </a:lnTo>
                <a:lnTo>
                  <a:pt x="164353" y="0"/>
                </a:lnTo>
                <a:lnTo>
                  <a:pt x="1045882" y="14941"/>
                </a:lnTo>
                <a:lnTo>
                  <a:pt x="1344706" y="14941"/>
                </a:lnTo>
                <a:lnTo>
                  <a:pt x="1322294" y="597647"/>
                </a:lnTo>
                <a:lnTo>
                  <a:pt x="2054412" y="642470"/>
                </a:lnTo>
                <a:cubicBezTo>
                  <a:pt x="2051922" y="913901"/>
                  <a:pt x="2049431" y="1185333"/>
                  <a:pt x="2046941" y="1456764"/>
                </a:cubicBezTo>
                <a:lnTo>
                  <a:pt x="2876176" y="1501588"/>
                </a:lnTo>
                <a:lnTo>
                  <a:pt x="2741706" y="3608294"/>
                </a:lnTo>
                <a:close/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11R05X95_dig035_006.JPG">
            <a:extLst>
              <a:ext uri="{FF2B5EF4-FFF2-40B4-BE49-F238E27FC236}">
                <a16:creationId xmlns:a16="http://schemas.microsoft.com/office/drawing/2014/main" id="{7505F9FF-347B-4F17-AD8E-71A0D58C3F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77" y="1242388"/>
            <a:ext cx="4024061" cy="2658724"/>
          </a:xfrm>
          <a:prstGeom prst="rect">
            <a:avLst/>
          </a:prstGeom>
        </p:spPr>
      </p:pic>
      <p:pic>
        <p:nvPicPr>
          <p:cNvPr id="11" name="Picture 10" descr="sh8_005.JPG">
            <a:extLst>
              <a:ext uri="{FF2B5EF4-FFF2-40B4-BE49-F238E27FC236}">
                <a16:creationId xmlns:a16="http://schemas.microsoft.com/office/drawing/2014/main" id="{D1C2DF23-B242-4074-8387-1C09CFAF20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664" y="2180589"/>
            <a:ext cx="2551125" cy="2686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452746-DBB0-4B24-81A7-3B970612D0E6}"/>
              </a:ext>
            </a:extLst>
          </p:cNvPr>
          <p:cNvSpPr txBox="1"/>
          <p:nvPr/>
        </p:nvSpPr>
        <p:spPr>
          <a:xfrm>
            <a:off x="229077" y="4051738"/>
            <a:ext cx="385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Many wine jars (</a:t>
            </a:r>
            <a:r>
              <a:rPr lang="en-US" sz="1800" i="1" dirty="0">
                <a:latin typeface="+mj-lt"/>
              </a:rPr>
              <a:t>amphorae) </a:t>
            </a:r>
            <a:r>
              <a:rPr lang="en-US" sz="1800" dirty="0">
                <a:latin typeface="+mj-lt"/>
              </a:rPr>
              <a:t>were found in House 11; mostly stored upside down, so we assume they were empty!</a:t>
            </a:r>
            <a:r>
              <a:rPr lang="en-US" sz="1800" i="1" dirty="0">
                <a:latin typeface="+mj-lt"/>
              </a:rPr>
              <a:t> </a:t>
            </a:r>
            <a:endParaRPr lang="en-GB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 of the facade of the Bar of Amarantus  2 cop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3"/>
          <a:stretch/>
        </p:blipFill>
        <p:spPr>
          <a:xfrm>
            <a:off x="2475051" y="860881"/>
            <a:ext cx="5185758" cy="4143912"/>
          </a:xfrm>
          <a:prstGeom prst="rect">
            <a:avLst/>
          </a:prstGeom>
        </p:spPr>
      </p:pic>
      <p:pic>
        <p:nvPicPr>
          <p:cNvPr id="5" name="Picture 4" descr="An old stone building&#10;&#10;Description automatically generated">
            <a:extLst>
              <a:ext uri="{FF2B5EF4-FFF2-40B4-BE49-F238E27FC236}">
                <a16:creationId xmlns:a16="http://schemas.microsoft.com/office/drawing/2014/main" id="{ADEDEA37-E6EB-4518-9901-2E44F42106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051" y="0"/>
            <a:ext cx="5185758" cy="51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/>
              <a:t>House 12: Who would live in a house like this?</a:t>
            </a:r>
            <a:endParaRPr lang="en-GB" dirty="0"/>
          </a:p>
        </p:txBody>
      </p:sp>
      <p:pic>
        <p:nvPicPr>
          <p:cNvPr id="106" name="Google Shape;106;p18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6" y="1272355"/>
            <a:ext cx="2783193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12R02X95_dig055_002.JPG">
            <a:extLst>
              <a:ext uri="{FF2B5EF4-FFF2-40B4-BE49-F238E27FC236}">
                <a16:creationId xmlns:a16="http://schemas.microsoft.com/office/drawing/2014/main" id="{E70967A3-E2E2-455C-A33D-69BF4ED2C6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377" y="1272355"/>
            <a:ext cx="2941186" cy="360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A9CF0A-9195-4DCA-B836-716B61419676}"/>
              </a:ext>
            </a:extLst>
          </p:cNvPr>
          <p:cNvSpPr/>
          <p:nvPr/>
        </p:nvSpPr>
        <p:spPr>
          <a:xfrm>
            <a:off x="1575279" y="3357226"/>
            <a:ext cx="121045" cy="153131"/>
          </a:xfrm>
          <a:prstGeom prst="ellipse">
            <a:avLst/>
          </a:prstGeom>
          <a:solidFill>
            <a:srgbClr val="95373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192" y="1411987"/>
            <a:ext cx="5333152" cy="31600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/>
              <a:t>House 12: Who would live in a house like this?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B0394-BA8E-44B4-A637-96E02148CD96}"/>
              </a:ext>
            </a:extLst>
          </p:cNvPr>
          <p:cNvSpPr txBox="1"/>
          <p:nvPr/>
        </p:nvSpPr>
        <p:spPr>
          <a:xfrm>
            <a:off x="157656" y="1222278"/>
            <a:ext cx="3444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An </a:t>
            </a:r>
            <a:r>
              <a:rPr lang="en-GB" i="1" dirty="0"/>
              <a:t>impluvium</a:t>
            </a:r>
            <a:r>
              <a:rPr lang="en-GB" dirty="0"/>
              <a:t> is a shallow pool in the main room of a Roman house that collected rainwater underneath a gap in the roof.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They were usually highly decorated and could be seen from the street through the doorway.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This </a:t>
            </a:r>
            <a:r>
              <a:rPr lang="en-GB" i="1" dirty="0"/>
              <a:t>impluvium</a:t>
            </a:r>
            <a:r>
              <a:rPr lang="en-GB" dirty="0"/>
              <a:t> is different - it’s a fake! There seems to be no drainage system and there’s no evidence of a roof here. </a:t>
            </a:r>
          </a:p>
          <a:p>
            <a:pPr lvl="0"/>
            <a:endParaRPr lang="en-GB" dirty="0"/>
          </a:p>
          <a:p>
            <a:pPr lvl="0"/>
            <a:r>
              <a:rPr lang="en-GB" i="1" dirty="0"/>
              <a:t>Why would someone put a fake impluvium in their house? What does it tell about the person who lived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nkey.jpg">
            <a:extLst>
              <a:ext uri="{FF2B5EF4-FFF2-40B4-BE49-F238E27FC236}">
                <a16:creationId xmlns:a16="http://schemas.microsoft.com/office/drawing/2014/main" id="{24F85D94-476D-4EB7-8EFD-A609ACB96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198" y="1266650"/>
            <a:ext cx="3211461" cy="2294888"/>
          </a:xfrm>
          <a:prstGeom prst="rect">
            <a:avLst/>
          </a:prstGeom>
        </p:spPr>
      </p:pic>
      <p:pic>
        <p:nvPicPr>
          <p:cNvPr id="9" name="Picture 8" descr="H12R04W_1995_dig059e.jpg">
            <a:extLst>
              <a:ext uri="{FF2B5EF4-FFF2-40B4-BE49-F238E27FC236}">
                <a16:creationId xmlns:a16="http://schemas.microsoft.com/office/drawing/2014/main" id="{B9B5AB9F-3119-4107-A835-41A64B4B96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6" y="1265787"/>
            <a:ext cx="2376680" cy="3600000"/>
          </a:xfrm>
          <a:prstGeom prst="rect">
            <a:avLst/>
          </a:prstGeom>
        </p:spPr>
      </p:pic>
      <p:sp>
        <p:nvSpPr>
          <p:cNvPr id="6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/>
              <a:t>House 12: Who would live in a house like this?</a:t>
            </a:r>
            <a:endParaRPr lang="en-GB" dirty="0"/>
          </a:p>
        </p:txBody>
      </p:sp>
      <p:pic>
        <p:nvPicPr>
          <p:cNvPr id="8" name="Google Shape;106;p18"/>
          <p:cNvPicPr preferRelativeResize="0"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6" y="1272355"/>
            <a:ext cx="2783193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A9CF0A-9195-4DCA-B836-716B61419676}"/>
              </a:ext>
            </a:extLst>
          </p:cNvPr>
          <p:cNvSpPr/>
          <p:nvPr/>
        </p:nvSpPr>
        <p:spPr>
          <a:xfrm>
            <a:off x="1537650" y="4297967"/>
            <a:ext cx="121045" cy="153131"/>
          </a:xfrm>
          <a:prstGeom prst="ellipse">
            <a:avLst/>
          </a:prstGeom>
          <a:solidFill>
            <a:srgbClr val="95373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4568E-6 L 0.22223 -0.168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ng.jpg">
            <a:extLst>
              <a:ext uri="{FF2B5EF4-FFF2-40B4-BE49-F238E27FC236}">
                <a16:creationId xmlns:a16="http://schemas.microsoft.com/office/drawing/2014/main" id="{72D79BCF-69D6-4E66-9F26-84BF1CC7CA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814" y="2915826"/>
            <a:ext cx="2212953" cy="1562335"/>
          </a:xfrm>
          <a:prstGeom prst="rect">
            <a:avLst/>
          </a:prstGeom>
        </p:spPr>
      </p:pic>
      <p:pic>
        <p:nvPicPr>
          <p:cNvPr id="6" name="Picture 5" descr="sh8_004.JPG">
            <a:extLst>
              <a:ext uri="{FF2B5EF4-FFF2-40B4-BE49-F238E27FC236}">
                <a16:creationId xmlns:a16="http://schemas.microsoft.com/office/drawing/2014/main" id="{DDD9E810-7692-4077-8CE4-EA376F70A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28" y="1272355"/>
            <a:ext cx="2328947" cy="1562335"/>
          </a:xfrm>
          <a:prstGeom prst="rect">
            <a:avLst/>
          </a:prstGeom>
        </p:spPr>
      </p:pic>
      <p:pic>
        <p:nvPicPr>
          <p:cNvPr id="7" name="Picture 6" descr="H12R02_ring_1996_dig062.jpg">
            <a:extLst>
              <a:ext uri="{FF2B5EF4-FFF2-40B4-BE49-F238E27FC236}">
                <a16:creationId xmlns:a16="http://schemas.microsoft.com/office/drawing/2014/main" id="{3DBF4C21-F9D8-4EBB-B75E-DF877B48C4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455" y="1272355"/>
            <a:ext cx="2209312" cy="1488256"/>
          </a:xfrm>
          <a:prstGeom prst="rect">
            <a:avLst/>
          </a:prstGeom>
        </p:spPr>
      </p:pic>
      <p:pic>
        <p:nvPicPr>
          <p:cNvPr id="8" name="Picture 7" descr="H12X96_finds_dig080_002.JPG">
            <a:extLst>
              <a:ext uri="{FF2B5EF4-FFF2-40B4-BE49-F238E27FC236}">
                <a16:creationId xmlns:a16="http://schemas.microsoft.com/office/drawing/2014/main" id="{1CE5C38C-5385-4AD3-8BDB-77E3C14FF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028" y="2915826"/>
            <a:ext cx="2378281" cy="1991653"/>
          </a:xfrm>
          <a:prstGeom prst="rect">
            <a:avLst/>
          </a:prstGeom>
        </p:spPr>
      </p:pic>
      <p:pic>
        <p:nvPicPr>
          <p:cNvPr id="9" name="Google Shape;106;p18"/>
          <p:cNvPicPr preferRelativeResize="0"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6" y="1272355"/>
            <a:ext cx="2783193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/>
              <a:t>House 12: Who would live in a house like this?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A9CF0A-9195-4DCA-B836-716B61419676}"/>
              </a:ext>
            </a:extLst>
          </p:cNvPr>
          <p:cNvSpPr/>
          <p:nvPr/>
        </p:nvSpPr>
        <p:spPr>
          <a:xfrm>
            <a:off x="1575280" y="3329004"/>
            <a:ext cx="121045" cy="153131"/>
          </a:xfrm>
          <a:prstGeom prst="ellipse">
            <a:avLst/>
          </a:prstGeom>
          <a:solidFill>
            <a:srgbClr val="95373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7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/>
              <a:t>               The amphorae – taking a closer look</a:t>
            </a:r>
            <a:endParaRPr lang="en-GB" dirty="0"/>
          </a:p>
        </p:txBody>
      </p:sp>
      <p:pic>
        <p:nvPicPr>
          <p:cNvPr id="10" name="Picture 9" descr="Close up of Sex Pompei Amaranti dipinto on wine amphora neck from the Bar of Amarantus.JPG">
            <a:extLst>
              <a:ext uri="{FF2B5EF4-FFF2-40B4-BE49-F238E27FC236}">
                <a16:creationId xmlns:a16="http://schemas.microsoft.com/office/drawing/2014/main" id="{9FEC384C-6A50-424C-B1D6-CDD2643F75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66" y="1505332"/>
            <a:ext cx="4835279" cy="3142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0E6C7C-598B-494C-83B2-BC2AA80BA39C}"/>
              </a:ext>
            </a:extLst>
          </p:cNvPr>
          <p:cNvSpPr/>
          <p:nvPr/>
        </p:nvSpPr>
        <p:spPr>
          <a:xfrm>
            <a:off x="5596779" y="3469154"/>
            <a:ext cx="3430350" cy="1169551"/>
          </a:xfrm>
          <a:prstGeom prst="rect">
            <a:avLst/>
          </a:prstGeom>
          <a:solidFill>
            <a:srgbClr val="696A70"/>
          </a:solidFill>
        </p:spPr>
        <p:txBody>
          <a:bodyPr wrap="square">
            <a:spAutoFit/>
          </a:bodyPr>
          <a:lstStyle/>
          <a:p>
            <a:pPr lvl="0"/>
            <a:r>
              <a:rPr lang="en-GB" dirty="0" err="1">
                <a:solidFill>
                  <a:schemeClr val="bg1"/>
                </a:solidFill>
                <a:latin typeface="Corbel"/>
                <a:cs typeface="Corbel"/>
              </a:rPr>
              <a:t>Amarantus</a:t>
            </a:r>
            <a:r>
              <a:rPr lang="en-GB" dirty="0">
                <a:solidFill>
                  <a:schemeClr val="bg1"/>
                </a:solidFill>
                <a:latin typeface="Corbel"/>
                <a:cs typeface="Corbel"/>
              </a:rPr>
              <a:t> is a non-Roman  slave name, BUT the three name format implies that he was a </a:t>
            </a:r>
            <a:r>
              <a:rPr lang="en-GB">
                <a:solidFill>
                  <a:schemeClr val="bg1"/>
                </a:solidFill>
                <a:latin typeface="Corbel"/>
                <a:cs typeface="Corbel"/>
              </a:rPr>
              <a:t>freedman whose </a:t>
            </a:r>
            <a:r>
              <a:rPr lang="en-GB" dirty="0">
                <a:solidFill>
                  <a:schemeClr val="bg1"/>
                </a:solidFill>
                <a:latin typeface="Corbel"/>
                <a:cs typeface="Corbel"/>
              </a:rPr>
              <a:t>owner (</a:t>
            </a:r>
            <a:r>
              <a:rPr lang="en-GB" dirty="0" err="1">
                <a:solidFill>
                  <a:schemeClr val="bg1"/>
                </a:solidFill>
                <a:latin typeface="Corbel"/>
                <a:cs typeface="Corbel"/>
              </a:rPr>
              <a:t>Sextus</a:t>
            </a:r>
            <a:r>
              <a:rPr lang="en-GB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orbel"/>
                <a:cs typeface="Corbel"/>
              </a:rPr>
              <a:t>Pompeius</a:t>
            </a:r>
            <a:r>
              <a:rPr lang="en-GB" dirty="0">
                <a:solidFill>
                  <a:schemeClr val="bg1"/>
                </a:solidFill>
                <a:latin typeface="Corbel"/>
                <a:cs typeface="Corbel"/>
              </a:rPr>
              <a:t>) gave him his names when he freed </a:t>
            </a:r>
            <a:r>
              <a:rPr lang="en-GB" dirty="0" err="1">
                <a:solidFill>
                  <a:schemeClr val="bg1"/>
                </a:solidFill>
                <a:latin typeface="Corbel"/>
                <a:cs typeface="Corbel"/>
              </a:rPr>
              <a:t>Amarantus</a:t>
            </a:r>
            <a:r>
              <a:rPr lang="en-GB" dirty="0">
                <a:solidFill>
                  <a:schemeClr val="bg1"/>
                </a:solidFill>
                <a:latin typeface="Corbel"/>
                <a:cs typeface="Corbel"/>
              </a:rPr>
              <a:t>.</a:t>
            </a:r>
          </a:p>
        </p:txBody>
      </p:sp>
      <p:pic>
        <p:nvPicPr>
          <p:cNvPr id="11" name="Picture 10" descr="Untitled.jpg">
            <a:extLst>
              <a:ext uri="{FF2B5EF4-FFF2-40B4-BE49-F238E27FC236}">
                <a16:creationId xmlns:a16="http://schemas.microsoft.com/office/drawing/2014/main" id="{5D78186E-3842-41B4-AE5C-EAAFE4B0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8" y="1505331"/>
            <a:ext cx="4849438" cy="3154651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4270949" y="2201335"/>
            <a:ext cx="3800592" cy="1185333"/>
          </a:xfrm>
          <a:prstGeom prst="leftArrow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4357" y="2333037"/>
            <a:ext cx="16557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i="1" dirty="0" err="1">
                <a:latin typeface="Corbel"/>
                <a:cs typeface="Corbel"/>
              </a:rPr>
              <a:t>Tituli</a:t>
            </a:r>
            <a:r>
              <a:rPr lang="en-GB" sz="1600" i="1" dirty="0">
                <a:latin typeface="Corbel"/>
                <a:cs typeface="Corbel"/>
              </a:rPr>
              <a:t> </a:t>
            </a:r>
            <a:r>
              <a:rPr lang="en-GB" sz="1600" i="1" dirty="0" err="1">
                <a:latin typeface="Corbel"/>
                <a:cs typeface="Corbel"/>
              </a:rPr>
              <a:t>Picti</a:t>
            </a:r>
            <a:r>
              <a:rPr lang="en-GB" sz="1600" i="1" dirty="0">
                <a:latin typeface="Corbel"/>
                <a:cs typeface="Corbel"/>
              </a:rPr>
              <a:t>: </a:t>
            </a:r>
          </a:p>
          <a:p>
            <a:pPr lvl="0"/>
            <a:r>
              <a:rPr lang="en-GB" sz="1600" dirty="0" err="1">
                <a:latin typeface="Corbel"/>
                <a:cs typeface="Corbel"/>
              </a:rPr>
              <a:t>Sextus</a:t>
            </a:r>
            <a:r>
              <a:rPr lang="en-GB" sz="1600" dirty="0">
                <a:latin typeface="Corbel"/>
                <a:cs typeface="Corbel"/>
              </a:rPr>
              <a:t> </a:t>
            </a:r>
            <a:r>
              <a:rPr lang="en-GB" sz="1600" dirty="0" err="1">
                <a:latin typeface="Corbel"/>
                <a:cs typeface="Corbel"/>
              </a:rPr>
              <a:t>Pompeius</a:t>
            </a:r>
            <a:r>
              <a:rPr lang="en-GB" sz="1600" dirty="0">
                <a:latin typeface="Corbel"/>
                <a:cs typeface="Corbel"/>
              </a:rPr>
              <a:t> </a:t>
            </a:r>
            <a:r>
              <a:rPr lang="en-GB" sz="1600" dirty="0" err="1">
                <a:latin typeface="Corbel"/>
                <a:cs typeface="Corbel"/>
              </a:rPr>
              <a:t>Amarantus</a:t>
            </a:r>
            <a:endParaRPr lang="en-GB" sz="1600" dirty="0">
              <a:latin typeface="Corbel"/>
              <a:cs typeface="Corbel"/>
            </a:endParaRPr>
          </a:p>
          <a:p>
            <a:endParaRPr lang="en-US" dirty="0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270000" rIns="91425" bIns="91425" anchor="t" anchorCtr="0">
            <a:noAutofit/>
          </a:bodyPr>
          <a:lstStyle/>
          <a:p>
            <a:pPr marL="1800000" lvl="0"/>
            <a:r>
              <a:rPr lang="en-GB" sz="2600" dirty="0"/>
              <a:t> </a:t>
            </a:r>
            <a:endParaRPr sz="26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83" y="1262218"/>
            <a:ext cx="2067000" cy="296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5396" y="1243441"/>
            <a:ext cx="1937950" cy="296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87" y="1275727"/>
            <a:ext cx="1993994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598283" y="4400778"/>
            <a:ext cx="2054606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Hollywood film</a:t>
            </a:r>
            <a:endParaRPr b="1" dirty="0">
              <a:latin typeface="Corbel"/>
              <a:cs typeface="Corbe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715396" y="4400778"/>
            <a:ext cx="1908000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Children’s fiction</a:t>
            </a:r>
            <a:endParaRPr b="1" dirty="0">
              <a:latin typeface="Corbel"/>
              <a:cs typeface="Corbe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622387" y="4400778"/>
            <a:ext cx="1980000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Non-fiction history</a:t>
            </a:r>
            <a:endParaRPr b="1" dirty="0">
              <a:latin typeface="Corbel"/>
              <a:cs typeface="Corbel"/>
            </a:endParaRPr>
          </a:p>
        </p:txBody>
      </p:sp>
      <p:pic>
        <p:nvPicPr>
          <p:cNvPr id="10" name="Picture 9" descr="amarantus question mark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3"/>
            <a:ext cx="861798" cy="936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7071" y="127005"/>
            <a:ext cx="625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rbel"/>
                <a:cs typeface="Corbel"/>
              </a:rPr>
              <a:t>How will these stories told about </a:t>
            </a:r>
            <a:br>
              <a:rPr lang="en-GB" sz="2400" dirty="0">
                <a:latin typeface="Corbel"/>
                <a:cs typeface="Corbel"/>
              </a:rPr>
            </a:br>
            <a:r>
              <a:rPr lang="en-GB" sz="2400" dirty="0">
                <a:latin typeface="Corbel"/>
                <a:cs typeface="Corbel"/>
              </a:rPr>
              <a:t>the Romans </a:t>
            </a:r>
            <a:r>
              <a:rPr lang="en-GB" sz="2400" b="1" i="1" dirty="0">
                <a:latin typeface="Corbel"/>
                <a:cs typeface="Corbel"/>
              </a:rPr>
              <a:t>differ</a:t>
            </a:r>
            <a:r>
              <a:rPr lang="en-GB" sz="2400" dirty="0">
                <a:latin typeface="Corbel"/>
                <a:cs typeface="Corbel"/>
              </a:rPr>
              <a:t> and why?</a:t>
            </a:r>
            <a:endParaRPr lang="en-US" sz="24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24763" y="1377172"/>
            <a:ext cx="5514334" cy="3429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rgbClr val="696A70"/>
                </a:solidFill>
              </a:rPr>
              <a:t>House 11 was a Bar and was connected to House 12</a:t>
            </a: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rgbClr val="696A70"/>
                </a:solidFill>
              </a:rPr>
              <a:t>The business spilled over into the residential area</a:t>
            </a: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rgbClr val="696A70"/>
                </a:solidFill>
              </a:rPr>
              <a:t>They had a fake </a:t>
            </a:r>
            <a:r>
              <a:rPr lang="en-GB" dirty="0" err="1">
                <a:solidFill>
                  <a:srgbClr val="696A70"/>
                </a:solidFill>
              </a:rPr>
              <a:t>impluvium</a:t>
            </a:r>
            <a:endParaRPr lang="en-GB" dirty="0">
              <a:solidFill>
                <a:srgbClr val="696A70"/>
              </a:solidFill>
            </a:endParaRP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rgbClr val="696A70"/>
                </a:solidFill>
              </a:rPr>
              <a:t>And a fondness for donkeys</a:t>
            </a: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rgbClr val="696A70"/>
                </a:solidFill>
              </a:rPr>
              <a:t>We know the name of the owner…</a:t>
            </a: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rgbClr val="696A70"/>
                </a:solidFill>
              </a:rPr>
              <a:t>…AND his probable status as a freedman</a:t>
            </a:r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3"/>
            <a:ext cx="861798" cy="936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7071" y="127005"/>
            <a:ext cx="6259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rbel"/>
                <a:cs typeface="Corbel"/>
              </a:rPr>
              <a:t>What have we found out so far?</a:t>
            </a:r>
          </a:p>
        </p:txBody>
      </p:sp>
    </p:spTree>
    <p:extLst>
      <p:ext uri="{BB962C8B-B14F-4D97-AF65-F5344CB8AC3E}">
        <p14:creationId xmlns:p14="http://schemas.microsoft.com/office/powerpoint/2010/main" val="4245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17"/>
          <p:cNvSpPr txBox="1">
            <a:spLocks/>
          </p:cNvSpPr>
          <p:nvPr/>
        </p:nvSpPr>
        <p:spPr>
          <a:xfrm>
            <a:off x="0" y="1083732"/>
            <a:ext cx="9144000" cy="4059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 err="1"/>
              <a:t>Grafitti</a:t>
            </a:r>
            <a:r>
              <a:rPr lang="en-GB" sz="2600" dirty="0"/>
              <a:t> – Roman Social Media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B2120-69EB-47BB-B065-DE8B5A699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7137"/>
            <a:ext cx="7369260" cy="3767599"/>
          </a:xfrm>
        </p:spPr>
        <p:txBody>
          <a:bodyPr/>
          <a:lstStyle/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chemeClr val="tx1"/>
                </a:solidFill>
              </a:rPr>
              <a:t>A lot of the evidence we’ll be examining in this module will be </a:t>
            </a:r>
            <a:r>
              <a:rPr lang="en-GB" i="1" dirty="0">
                <a:solidFill>
                  <a:schemeClr val="tx1"/>
                </a:solidFill>
              </a:rPr>
              <a:t>graffiti;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marks, images or writing scratched into surfaces all over Pompeii.</a:t>
            </a:r>
            <a:endParaRPr lang="en-GB" baseline="30000" dirty="0">
              <a:solidFill>
                <a:schemeClr val="tx1"/>
              </a:solidFill>
            </a:endParaRP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chemeClr val="tx1"/>
                </a:solidFill>
              </a:rPr>
              <a:t>Over 11,000 examples of graffiti have been uncovered in Pompeii. </a:t>
            </a: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chemeClr val="tx1"/>
                </a:solidFill>
              </a:rPr>
              <a:t>Although many have been destroyed by the weather etc., archaeologists have been recording them since the 1800s, so we have a really good record of what was there.</a:t>
            </a:r>
          </a:p>
          <a:p>
            <a:pPr indent="-342000">
              <a:lnSpc>
                <a:spcPct val="100000"/>
              </a:lnSpc>
              <a:spcAft>
                <a:spcPts val="1800"/>
              </a:spcAft>
            </a:pPr>
            <a:r>
              <a:rPr lang="en-GB" dirty="0">
                <a:solidFill>
                  <a:schemeClr val="tx1"/>
                </a:solidFill>
              </a:rPr>
              <a:t>The Romans appear to have used graffiti a bit like we use Twitter or Facebook – a way to let other people know what was on their mind – so these (often rather rude!) scribblings give us a better understanding of everyday life.</a:t>
            </a:r>
          </a:p>
        </p:txBody>
      </p:sp>
    </p:spTree>
    <p:extLst>
      <p:ext uri="{BB962C8B-B14F-4D97-AF65-F5344CB8AC3E}">
        <p14:creationId xmlns:p14="http://schemas.microsoft.com/office/powerpoint/2010/main" val="41137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6814.jpg">
            <a:extLst>
              <a:ext uri="{FF2B5EF4-FFF2-40B4-BE49-F238E27FC236}">
                <a16:creationId xmlns:a16="http://schemas.microsoft.com/office/drawing/2014/main" id="{6E9F0DEA-3BD6-4AEF-8145-C3AEA9B78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73" y="1127962"/>
            <a:ext cx="5757523" cy="3838349"/>
          </a:xfrm>
          <a:prstGeom prst="rect">
            <a:avLst/>
          </a:prstGeom>
        </p:spPr>
      </p:pic>
      <p:pic>
        <p:nvPicPr>
          <p:cNvPr id="6" name="Picture 5" descr="IMG_3461.jpg">
            <a:extLst>
              <a:ext uri="{FF2B5EF4-FFF2-40B4-BE49-F238E27FC236}">
                <a16:creationId xmlns:a16="http://schemas.microsoft.com/office/drawing/2014/main" id="{7C7A07E9-2EA0-4470-8056-CEA15DF74E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5" b="89900" l="9977" r="93661">
                        <a14:foregroundMark x1="27607" y1="21446" x2="27607" y2="21446"/>
                        <a14:foregroundMark x1="24194" y1="49377" x2="24194" y2="49377"/>
                        <a14:foregroundMark x1="22281" y1="33416" x2="22281" y2="33416"/>
                        <a14:foregroundMark x1="24006" y1="29426" x2="24006" y2="29426"/>
                        <a14:foregroundMark x1="27419" y1="40274" x2="27419" y2="40274"/>
                        <a14:foregroundMark x1="28620" y1="63716" x2="28620" y2="63716"/>
                        <a14:foregroundMark x1="26069" y1="67706" x2="26069" y2="67706"/>
                        <a14:foregroundMark x1="27944" y1="69327" x2="27944" y2="69327"/>
                        <a14:foregroundMark x1="22243" y1="36409" x2="22243" y2="36409"/>
                        <a14:foregroundMark x1="22618" y1="29925" x2="22618" y2="29925"/>
                        <a14:foregroundMark x1="25806" y1="57855" x2="25806" y2="57855"/>
                        <a14:foregroundMark x1="28432" y1="48504" x2="28432" y2="48504"/>
                        <a14:foregroundMark x1="28020" y1="45137" x2="28020" y2="45137"/>
                        <a14:foregroundMark x1="27344" y1="41771" x2="27344" y2="41771"/>
                        <a14:foregroundMark x1="28095" y1="37032" x2="28095" y2="37032"/>
                        <a14:foregroundMark x1="30195" y1="48254" x2="30195" y2="48254"/>
                        <a14:foregroundMark x1="42311" y1="45387" x2="42311" y2="45387"/>
                        <a14:foregroundMark x1="45049" y1="54489" x2="45049" y2="54489"/>
                        <a14:foregroundMark x1="45686" y1="46384" x2="45686" y2="46384"/>
                        <a14:foregroundMark x1="46062" y1="61222" x2="46062" y2="61222"/>
                        <a14:foregroundMark x1="39947" y1="45511" x2="39947" y2="45511"/>
                        <a14:foregroundMark x1="40773" y1="41272" x2="40773" y2="41272"/>
                        <a14:foregroundMark x1="40135" y1="42394" x2="40135" y2="42394"/>
                        <a14:foregroundMark x1="44861" y1="36658" x2="44861" y2="36658"/>
                        <a14:foregroundMark x1="44861" y1="32170" x2="44861" y2="32170"/>
                        <a14:foregroundMark x1="45686" y1="21197" x2="45686" y2="21197"/>
                        <a14:foregroundMark x1="49700" y1="16334" x2="49700" y2="16334"/>
                        <a14:foregroundMark x1="51275" y1="18454" x2="51275" y2="18454"/>
                        <a14:foregroundMark x1="52513" y1="18454" x2="52513" y2="18454"/>
                        <a14:foregroundMark x1="54014" y1="26933" x2="54014" y2="26933"/>
                        <a14:foregroundMark x1="52363" y1="27805" x2="52363" y2="27805"/>
                        <a14:foregroundMark x1="53788" y1="33915" x2="53788" y2="33915"/>
                        <a14:foregroundMark x1="54201" y1="39401" x2="54201" y2="39401"/>
                        <a14:foregroundMark x1="53001" y1="48753" x2="53001" y2="48753"/>
                        <a14:foregroundMark x1="51538" y1="57855" x2="51538" y2="57855"/>
                        <a14:foregroundMark x1="54201" y1="66459" x2="54201" y2="66459"/>
                        <a14:foregroundMark x1="53338" y1="61471" x2="53338" y2="61471"/>
                        <a14:foregroundMark x1="55476" y1="72070" x2="55476" y2="72070"/>
                        <a14:foregroundMark x1="56114" y1="35661" x2="56114" y2="35661"/>
                        <a14:foregroundMark x1="58027" y1="35661" x2="58027" y2="35661"/>
                        <a14:foregroundMark x1="57014" y1="33042" x2="57014" y2="33042"/>
                        <a14:foregroundMark x1="56189" y1="27930" x2="56189" y2="27930"/>
                        <a14:foregroundMark x1="29932" y1="43017" x2="29932" y2="43017"/>
                        <a14:foregroundMark x1="31208" y1="44514" x2="31208" y2="44514"/>
                        <a14:foregroundMark x1="28620" y1="21571" x2="28620" y2="21571"/>
                        <a14:foregroundMark x1="29070" y1="21197" x2="29070" y2="21197"/>
                        <a14:foregroundMark x1="59677" y1="36908" x2="59677" y2="36908"/>
                        <a14:foregroundMark x1="59940" y1="34539" x2="59940" y2="34539"/>
                        <a14:foregroundMark x1="55664" y1="37656" x2="55664" y2="37656"/>
                        <a14:foregroundMark x1="60578" y1="37032" x2="60578" y2="37032"/>
                        <a14:foregroundMark x1="61590" y1="37282" x2="61590" y2="37282"/>
                        <a14:foregroundMark x1="62453" y1="37282" x2="62453" y2="37282"/>
                        <a14:foregroundMark x1="61928" y1="33915" x2="61928" y2="33915"/>
                        <a14:foregroundMark x1="64141" y1="38778" x2="64141" y2="38778"/>
                        <a14:foregroundMark x1="64554" y1="33666" x2="64554" y2="33666"/>
                        <a14:foregroundMark x1="65604" y1="39651" x2="65604" y2="39651"/>
                        <a14:foregroundMark x1="65191" y1="49751" x2="65191" y2="49751"/>
                        <a14:foregroundMark x1="64929" y1="55736" x2="64929" y2="55736"/>
                        <a14:foregroundMark x1="66392" y1="46883" x2="66392" y2="46883"/>
                        <a14:foregroundMark x1="67029" y1="42394" x2="67029" y2="42394"/>
                        <a14:foregroundMark x1="67404" y1="36284" x2="67404" y2="36284"/>
                        <a14:foregroundMark x1="67142" y1="32793" x2="67142" y2="32793"/>
                        <a14:foregroundMark x1="69055" y1="41895" x2="69055" y2="41895"/>
                        <a14:foregroundMark x1="70330" y1="41771" x2="70330" y2="41771"/>
                        <a14:foregroundMark x1="71043" y1="39027" x2="71043" y2="39027"/>
                        <a14:foregroundMark x1="70143" y1="33915" x2="70143" y2="33915"/>
                        <a14:foregroundMark x1="69505" y1="30549" x2="69505" y2="30549"/>
                        <a14:foregroundMark x1="70255" y1="48254" x2="70255" y2="48254"/>
                        <a14:foregroundMark x1="68867" y1="45387" x2="68867" y2="45387"/>
                        <a14:foregroundMark x1="68867" y1="60224" x2="68867" y2="60224"/>
                        <a14:foregroundMark x1="69242" y1="53865" x2="69242" y2="53865"/>
                        <a14:foregroundMark x1="70143" y1="60599" x2="70143" y2="60599"/>
                        <a14:foregroundMark x1="71118" y1="65835" x2="71118" y2="65835"/>
                        <a14:foregroundMark x1="71493" y1="67830" x2="71493" y2="67830"/>
                        <a14:foregroundMark x1="74681" y1="39152" x2="74681" y2="39152"/>
                        <a14:foregroundMark x1="73593" y1="37282" x2="73593" y2="37282"/>
                        <a14:foregroundMark x1="74344" y1="42643" x2="74344" y2="42643"/>
                        <a14:foregroundMark x1="75169" y1="42643" x2="75169" y2="42643"/>
                        <a14:foregroundMark x1="76144" y1="39027" x2="76144" y2="39027"/>
                        <a14:foregroundMark x1="77344" y1="38529" x2="77344" y2="38529"/>
                        <a14:foregroundMark x1="78357" y1="39401" x2="78357" y2="39401"/>
                        <a14:foregroundMark x1="77532" y1="43017" x2="77532" y2="43017"/>
                        <a14:foregroundMark x1="80458" y1="43017" x2="80458" y2="43017"/>
                        <a14:foregroundMark x1="76894" y1="47007" x2="76894" y2="47007"/>
                        <a14:foregroundMark x1="73256" y1="62718" x2="73256" y2="62718"/>
                        <a14:foregroundMark x1="71043" y1="54613" x2="71043" y2="54613"/>
                        <a14:foregroundMark x1="69392" y1="46010" x2="69392" y2="46010"/>
                        <a14:foregroundMark x1="67967" y1="65835" x2="67967" y2="65835"/>
                        <a14:foregroundMark x1="79782" y1="46384" x2="79782" y2="46384"/>
                        <a14:foregroundMark x1="84434" y1="37656" x2="84434" y2="37656"/>
                        <a14:foregroundMark x1="84921" y1="39152" x2="84921" y2="39152"/>
                        <a14:foregroundMark x1="85184" y1="43267" x2="85184" y2="43267"/>
                        <a14:foregroundMark x1="86722" y1="41521" x2="86722" y2="41521"/>
                        <a14:foregroundMark x1="88747" y1="36908" x2="88747" y2="36908"/>
                        <a14:foregroundMark x1="86459" y1="50000" x2="86459" y2="50000"/>
                        <a14:foregroundMark x1="87209" y1="49127" x2="87209" y2="49127"/>
                        <a14:foregroundMark x1="84359" y1="50623" x2="84359" y2="50623"/>
                        <a14:foregroundMark x1="89572" y1="54613" x2="89572" y2="54613"/>
                        <a14:foregroundMark x1="91598" y1="39776" x2="91598" y2="39776"/>
                        <a14:foregroundMark x1="52888" y1="23940" x2="52888" y2="23940"/>
                        <a14:foregroundMark x1="53563" y1="22693" x2="53563" y2="22693"/>
                        <a14:foregroundMark x1="53076" y1="18204" x2="53076" y2="18204"/>
                        <a14:foregroundMark x1="51913" y1="21446" x2="51913" y2="21446"/>
                        <a14:foregroundMark x1="27569" y1="57980" x2="27569" y2="57980"/>
                        <a14:foregroundMark x1="30083" y1="66085" x2="30083" y2="66085"/>
                        <a14:foregroundMark x1="28770" y1="70324" x2="28770" y2="70324"/>
                        <a14:foregroundMark x1="26369" y1="71820" x2="26369" y2="71820"/>
                        <a14:foregroundMark x1="27982" y1="70948" x2="27982" y2="70948"/>
                        <a14:foregroundMark x1="30233" y1="68828" x2="30233" y2="68828"/>
                        <a14:foregroundMark x1="23856" y1="55362" x2="23856" y2="55362"/>
                        <a14:foregroundMark x1="26932" y1="51621" x2="26932" y2="51621"/>
                        <a14:foregroundMark x1="26932" y1="47756" x2="26932" y2="47756"/>
                        <a14:foregroundMark x1="23518" y1="44514" x2="23518" y2="44514"/>
                        <a14:foregroundMark x1="23106" y1="41771" x2="23106" y2="41771"/>
                        <a14:foregroundMark x1="29182" y1="36534" x2="29182" y2="36534"/>
                        <a14:foregroundMark x1="28882" y1="41022" x2="28882" y2="41022"/>
                        <a14:foregroundMark x1="28507" y1="43890" x2="28507" y2="43890"/>
                        <a14:foregroundMark x1="30870" y1="31920" x2="30870" y2="31920"/>
                        <a14:foregroundMark x1="44824" y1="28429" x2="44824" y2="28429"/>
                        <a14:foregroundMark x1="46287" y1="35037" x2="46287" y2="35037"/>
                        <a14:foregroundMark x1="29895" y1="37282" x2="29895" y2="37282"/>
                        <a14:foregroundMark x1="31245" y1="38778" x2="31245" y2="38778"/>
                        <a14:foregroundMark x1="22393" y1="40274" x2="22393" y2="40274"/>
                        <a14:foregroundMark x1="25131" y1="50374" x2="25131" y2="50374"/>
                        <a14:foregroundMark x1="24231" y1="46010" x2="24231" y2="46010"/>
                        <a14:foregroundMark x1="30083" y1="31172" x2="30083" y2="31172"/>
                        <a14:foregroundMark x1="29445" y1="30424" x2="29445" y2="30424"/>
                        <a14:foregroundMark x1="29520" y1="32544" x2="29520" y2="32544"/>
                        <a14:foregroundMark x1="29520" y1="32544" x2="29520" y2="32544"/>
                        <a14:foregroundMark x1="23968" y1="22195" x2="23968" y2="22195"/>
                        <a14:foregroundMark x1="30570" y1="39277" x2="30570" y2="39277"/>
                        <a14:foregroundMark x1="29445" y1="47007" x2="29445" y2="47007"/>
                        <a14:foregroundMark x1="30008" y1="44763" x2="30008" y2="44763"/>
                        <a14:backgroundMark x1="29182" y1="42768" x2="29182" y2="42768"/>
                        <a14:backgroundMark x1="29745" y1="46010" x2="29745" y2="46010"/>
                        <a14:backgroundMark x1="30383" y1="35162" x2="30383" y2="35162"/>
                        <a14:backgroundMark x1="62828" y1="39152" x2="62828" y2="39152"/>
                        <a14:backgroundMark x1="25994" y1="40274" x2="25994" y2="40274"/>
                        <a14:backgroundMark x1="26782" y1="62095" x2="26782" y2="62095"/>
                        <a14:backgroundMark x1="28507" y1="67706" x2="28507" y2="67706"/>
                        <a14:backgroundMark x1="27194" y1="71820" x2="27194" y2="71820"/>
                        <a14:backgroundMark x1="27194" y1="71820" x2="27194" y2="71820"/>
                        <a14:backgroundMark x1="28057" y1="42269" x2="28057" y2="42269"/>
                        <a14:backgroundMark x1="27457" y1="45387" x2="27457" y2="45387"/>
                        <a14:backgroundMark x1="30720" y1="44015" x2="30720" y2="44015"/>
                        <a14:backgroundMark x1="24231" y1="51372" x2="24231" y2="51372"/>
                        <a14:backgroundMark x1="24269" y1="53367" x2="24269" y2="53367"/>
                        <a14:backgroundMark x1="24794" y1="53865" x2="24794" y2="53865"/>
                        <a14:backgroundMark x1="27682" y1="48005" x2="27682" y2="48005"/>
                        <a14:backgroundMark x1="28657" y1="39152" x2="28657" y2="39152"/>
                        <a14:backgroundMark x1="23631" y1="47132" x2="23631" y2="47132"/>
                        <a14:backgroundMark x1="30645" y1="34414" x2="30645" y2="34414"/>
                        <a14:backgroundMark x1="30383" y1="29426" x2="30383" y2="29426"/>
                        <a14:backgroundMark x1="27982" y1="32918" x2="27982" y2="32918"/>
                        <a14:backgroundMark x1="23368" y1="20449" x2="23368" y2="20449"/>
                        <a14:backgroundMark x1="28807" y1="46758" x2="28807" y2="4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274" y="2326357"/>
            <a:ext cx="5132431" cy="1567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55557" y="785316"/>
            <a:ext cx="1853258" cy="4073960"/>
            <a:chOff x="6985764" y="199558"/>
            <a:chExt cx="2158236" cy="4744383"/>
          </a:xfrm>
        </p:grpSpPr>
        <p:pic>
          <p:nvPicPr>
            <p:cNvPr id="7" name="Picture 6" descr="Houses-01.png">
              <a:extLst>
                <a:ext uri="{FF2B5EF4-FFF2-40B4-BE49-F238E27FC236}">
                  <a16:creationId xmlns:a16="http://schemas.microsoft.com/office/drawing/2014/main" id="{DA820891-76C4-4B26-8479-3194545A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64" y="199558"/>
              <a:ext cx="2158236" cy="4744383"/>
            </a:xfrm>
            <a:prstGeom prst="rect">
              <a:avLst/>
            </a:prstGeom>
          </p:spPr>
        </p:pic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49EB0313-D731-4F4A-A1D9-ADA17E4D534E}"/>
                </a:ext>
              </a:extLst>
            </p:cNvPr>
            <p:cNvSpPr/>
            <p:nvPr/>
          </p:nvSpPr>
          <p:spPr>
            <a:xfrm>
              <a:off x="8308924" y="678560"/>
              <a:ext cx="540320" cy="1607439"/>
            </a:xfrm>
            <a:custGeom>
              <a:avLst/>
              <a:gdLst>
                <a:gd name="connsiteX0" fmla="*/ 40750 w 781031"/>
                <a:gd name="connsiteY0" fmla="*/ 0 h 2349956"/>
                <a:gd name="connsiteX1" fmla="*/ 781031 w 781031"/>
                <a:gd name="connsiteY1" fmla="*/ 27167 h 2349956"/>
                <a:gd name="connsiteX2" fmla="*/ 685949 w 781031"/>
                <a:gd name="connsiteY2" fmla="*/ 2288830 h 2349956"/>
                <a:gd name="connsiteX3" fmla="*/ 0 w 781031"/>
                <a:gd name="connsiteY3" fmla="*/ 2349956 h 2349956"/>
                <a:gd name="connsiteX4" fmla="*/ 0 w 781031"/>
                <a:gd name="connsiteY4" fmla="*/ 1786238 h 2349956"/>
                <a:gd name="connsiteX5" fmla="*/ 33958 w 781031"/>
                <a:gd name="connsiteY5" fmla="*/ 1385523 h 2349956"/>
                <a:gd name="connsiteX6" fmla="*/ 54333 w 781031"/>
                <a:gd name="connsiteY6" fmla="*/ 1093477 h 2349956"/>
                <a:gd name="connsiteX7" fmla="*/ 47541 w 781031"/>
                <a:gd name="connsiteY7" fmla="*/ 848973 h 2349956"/>
                <a:gd name="connsiteX8" fmla="*/ 40750 w 781031"/>
                <a:gd name="connsiteY8" fmla="*/ 0 h 234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31" h="2349956">
                  <a:moveTo>
                    <a:pt x="40750" y="0"/>
                  </a:moveTo>
                  <a:lnTo>
                    <a:pt x="781031" y="27167"/>
                  </a:lnTo>
                  <a:lnTo>
                    <a:pt x="685949" y="2288830"/>
                  </a:lnTo>
                  <a:lnTo>
                    <a:pt x="0" y="2349956"/>
                  </a:lnTo>
                  <a:lnTo>
                    <a:pt x="0" y="1786238"/>
                  </a:lnTo>
                  <a:lnTo>
                    <a:pt x="33958" y="1385523"/>
                  </a:lnTo>
                  <a:lnTo>
                    <a:pt x="54333" y="1093477"/>
                  </a:lnTo>
                  <a:lnTo>
                    <a:pt x="47541" y="848973"/>
                  </a:lnTo>
                  <a:cubicBezTo>
                    <a:pt x="45277" y="565982"/>
                    <a:pt x="43014" y="282991"/>
                    <a:pt x="40750" y="0"/>
                  </a:cubicBezTo>
                  <a:close/>
                </a:path>
              </a:pathLst>
            </a:custGeom>
            <a:noFill/>
            <a:ln w="190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D22B4A-DA90-4989-AE87-A7D06E585BAE}"/>
                </a:ext>
              </a:extLst>
            </p:cNvPr>
            <p:cNvSpPr/>
            <p:nvPr/>
          </p:nvSpPr>
          <p:spPr>
            <a:xfrm>
              <a:off x="8579084" y="1482279"/>
              <a:ext cx="118261" cy="89624"/>
            </a:xfrm>
            <a:prstGeom prst="ellipse">
              <a:avLst/>
            </a:prstGeom>
            <a:solidFill>
              <a:srgbClr val="95373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3A089C0-7C46-4DEF-BE76-62566CA05547}"/>
              </a:ext>
            </a:extLst>
          </p:cNvPr>
          <p:cNvSpPr/>
          <p:nvPr/>
        </p:nvSpPr>
        <p:spPr>
          <a:xfrm>
            <a:off x="6402452" y="4790052"/>
            <a:ext cx="2547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1.9.</a:t>
            </a:r>
            <a:r>
              <a:rPr lang="en-US" dirty="0">
                <a:solidFill>
                  <a:srgbClr val="E46C0A"/>
                </a:solidFill>
                <a:latin typeface="Corbel"/>
                <a:cs typeface="Corbel"/>
              </a:rPr>
              <a:t>5 House of the Fruit Orchard</a:t>
            </a:r>
          </a:p>
        </p:txBody>
      </p:sp>
      <p:sp>
        <p:nvSpPr>
          <p:cNvPr id="12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 err="1"/>
              <a:t>Grafitti</a:t>
            </a:r>
            <a:r>
              <a:rPr lang="en-GB" sz="2600" dirty="0"/>
              <a:t> – Roman Social Media</a:t>
            </a:r>
            <a:endParaRPr lang="en-GB" dirty="0"/>
          </a:p>
        </p:txBody>
      </p:sp>
      <p:pic>
        <p:nvPicPr>
          <p:cNvPr id="3" name="Picture 2" descr="Hail AmarantusAsset 1@4x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076" y="1936339"/>
            <a:ext cx="2768147" cy="3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_97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7" y="1172582"/>
            <a:ext cx="4129124" cy="197523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320468" y="2984512"/>
            <a:ext cx="82115" cy="821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3" name="Picture 12" descr="Houses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215" y="1235357"/>
            <a:ext cx="2820140" cy="3583051"/>
          </a:xfrm>
          <a:prstGeom prst="rect">
            <a:avLst/>
          </a:prstGeom>
          <a:ln>
            <a:noFill/>
          </a:ln>
        </p:spPr>
      </p:pic>
      <p:sp>
        <p:nvSpPr>
          <p:cNvPr id="14" name="Freeform 13"/>
          <p:cNvSpPr/>
          <p:nvPr/>
        </p:nvSpPr>
        <p:spPr>
          <a:xfrm>
            <a:off x="5958756" y="1940785"/>
            <a:ext cx="1629824" cy="2044688"/>
          </a:xfrm>
          <a:custGeom>
            <a:avLst/>
            <a:gdLst>
              <a:gd name="connsiteX0" fmla="*/ 2741706 w 2876176"/>
              <a:gd name="connsiteY0" fmla="*/ 3608294 h 3608294"/>
              <a:gd name="connsiteX1" fmla="*/ 1964765 w 2876176"/>
              <a:gd name="connsiteY1" fmla="*/ 3556000 h 3608294"/>
              <a:gd name="connsiteX2" fmla="*/ 1964765 w 2876176"/>
              <a:gd name="connsiteY2" fmla="*/ 3451411 h 3608294"/>
              <a:gd name="connsiteX3" fmla="*/ 0 w 2876176"/>
              <a:gd name="connsiteY3" fmla="*/ 3376705 h 3608294"/>
              <a:gd name="connsiteX4" fmla="*/ 67235 w 2876176"/>
              <a:gd name="connsiteY4" fmla="*/ 1942353 h 3608294"/>
              <a:gd name="connsiteX5" fmla="*/ 119529 w 2876176"/>
              <a:gd name="connsiteY5" fmla="*/ 851647 h 3608294"/>
              <a:gd name="connsiteX6" fmla="*/ 164353 w 2876176"/>
              <a:gd name="connsiteY6" fmla="*/ 0 h 3608294"/>
              <a:gd name="connsiteX7" fmla="*/ 1045882 w 2876176"/>
              <a:gd name="connsiteY7" fmla="*/ 14941 h 3608294"/>
              <a:gd name="connsiteX8" fmla="*/ 1344706 w 2876176"/>
              <a:gd name="connsiteY8" fmla="*/ 14941 h 3608294"/>
              <a:gd name="connsiteX9" fmla="*/ 1322294 w 2876176"/>
              <a:gd name="connsiteY9" fmla="*/ 597647 h 3608294"/>
              <a:gd name="connsiteX10" fmla="*/ 2054412 w 2876176"/>
              <a:gd name="connsiteY10" fmla="*/ 642470 h 3608294"/>
              <a:gd name="connsiteX11" fmla="*/ 2046941 w 2876176"/>
              <a:gd name="connsiteY11" fmla="*/ 1456764 h 3608294"/>
              <a:gd name="connsiteX12" fmla="*/ 2876176 w 2876176"/>
              <a:gd name="connsiteY12" fmla="*/ 1501588 h 3608294"/>
              <a:gd name="connsiteX13" fmla="*/ 2741706 w 2876176"/>
              <a:gd name="connsiteY13" fmla="*/ 3608294 h 36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6176" h="3608294">
                <a:moveTo>
                  <a:pt x="2741706" y="3608294"/>
                </a:moveTo>
                <a:lnTo>
                  <a:pt x="1964765" y="3556000"/>
                </a:lnTo>
                <a:lnTo>
                  <a:pt x="1964765" y="3451411"/>
                </a:lnTo>
                <a:lnTo>
                  <a:pt x="0" y="3376705"/>
                </a:lnTo>
                <a:lnTo>
                  <a:pt x="67235" y="1942353"/>
                </a:lnTo>
                <a:lnTo>
                  <a:pt x="119529" y="851647"/>
                </a:lnTo>
                <a:lnTo>
                  <a:pt x="164353" y="0"/>
                </a:lnTo>
                <a:lnTo>
                  <a:pt x="1045882" y="14941"/>
                </a:lnTo>
                <a:lnTo>
                  <a:pt x="1344706" y="14941"/>
                </a:lnTo>
                <a:lnTo>
                  <a:pt x="1322294" y="597647"/>
                </a:lnTo>
                <a:lnTo>
                  <a:pt x="2054412" y="642470"/>
                </a:lnTo>
                <a:cubicBezTo>
                  <a:pt x="2051922" y="913901"/>
                  <a:pt x="2049431" y="1185333"/>
                  <a:pt x="2046941" y="1456764"/>
                </a:cubicBezTo>
                <a:lnTo>
                  <a:pt x="2876176" y="1501588"/>
                </a:lnTo>
                <a:lnTo>
                  <a:pt x="2741706" y="3608294"/>
                </a:lnTo>
                <a:close/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Freeform 14"/>
          <p:cNvSpPr/>
          <p:nvPr/>
        </p:nvSpPr>
        <p:spPr>
          <a:xfrm>
            <a:off x="6725192" y="2617663"/>
            <a:ext cx="402163" cy="1265757"/>
          </a:xfrm>
          <a:custGeom>
            <a:avLst/>
            <a:gdLst>
              <a:gd name="connsiteX0" fmla="*/ 709705 w 709705"/>
              <a:gd name="connsiteY0" fmla="*/ 29882 h 2233705"/>
              <a:gd name="connsiteX1" fmla="*/ 179294 w 709705"/>
              <a:gd name="connsiteY1" fmla="*/ 0 h 2233705"/>
              <a:gd name="connsiteX2" fmla="*/ 149411 w 709705"/>
              <a:gd name="connsiteY2" fmla="*/ 851647 h 2233705"/>
              <a:gd name="connsiteX3" fmla="*/ 29882 w 709705"/>
              <a:gd name="connsiteY3" fmla="*/ 859117 h 2233705"/>
              <a:gd name="connsiteX4" fmla="*/ 0 w 709705"/>
              <a:gd name="connsiteY4" fmla="*/ 2233705 h 22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05" h="2233705">
                <a:moveTo>
                  <a:pt x="709705" y="29882"/>
                </a:moveTo>
                <a:lnTo>
                  <a:pt x="179294" y="0"/>
                </a:lnTo>
                <a:lnTo>
                  <a:pt x="149411" y="851647"/>
                </a:lnTo>
                <a:lnTo>
                  <a:pt x="29882" y="859117"/>
                </a:lnTo>
                <a:lnTo>
                  <a:pt x="0" y="2233705"/>
                </a:lnTo>
              </a:path>
            </a:pathLst>
          </a:cu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5958755" y="2345213"/>
            <a:ext cx="182633" cy="182633"/>
          </a:xfrm>
          <a:prstGeom prst="ellipse">
            <a:avLst/>
          </a:prstGeom>
          <a:solidFill>
            <a:srgbClr val="95373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FE868F-30FD-4254-9339-BCFC0A8DC284}"/>
              </a:ext>
            </a:extLst>
          </p:cNvPr>
          <p:cNvSpPr/>
          <p:nvPr/>
        </p:nvSpPr>
        <p:spPr>
          <a:xfrm>
            <a:off x="680357" y="3511908"/>
            <a:ext cx="4091214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‘14th (XIIII) day before the kalends (1</a:t>
            </a:r>
            <a:r>
              <a:rPr lang="en-US" sz="1600" baseline="30000" dirty="0">
                <a:latin typeface="Corbel"/>
                <a:cs typeface="Corbel"/>
              </a:rPr>
              <a:t>st</a:t>
            </a:r>
            <a:r>
              <a:rPr lang="en-US" sz="1600" dirty="0">
                <a:latin typeface="Corbel"/>
                <a:cs typeface="Corbel"/>
              </a:rPr>
              <a:t>) November in the year when </a:t>
            </a:r>
            <a:r>
              <a:rPr lang="en-US" sz="1600" dirty="0" err="1">
                <a:latin typeface="Corbel"/>
                <a:cs typeface="Corbel"/>
              </a:rPr>
              <a:t>Balbus</a:t>
            </a:r>
            <a:r>
              <a:rPr lang="en-US" sz="1600" dirty="0">
                <a:latin typeface="Corbel"/>
                <a:cs typeface="Corbel"/>
              </a:rPr>
              <a:t> and </a:t>
            </a:r>
            <a:r>
              <a:rPr lang="en-US" sz="1600" dirty="0" err="1">
                <a:latin typeface="Corbel"/>
                <a:cs typeface="Corbel"/>
              </a:rPr>
              <a:t>Vetus</a:t>
            </a:r>
            <a:r>
              <a:rPr lang="en-US" sz="1600" dirty="0">
                <a:latin typeface="Corbel"/>
                <a:cs typeface="Corbel"/>
              </a:rPr>
              <a:t> were consuls’: 19</a:t>
            </a:r>
            <a:r>
              <a:rPr lang="en-US" sz="1600" baseline="30000" dirty="0">
                <a:latin typeface="Corbel"/>
                <a:cs typeface="Corbel"/>
              </a:rPr>
              <a:t>th</a:t>
            </a:r>
            <a:r>
              <a:rPr lang="en-US" sz="1600" dirty="0">
                <a:latin typeface="Corbel"/>
                <a:cs typeface="Corbel"/>
              </a:rPr>
              <a:t> October 6 BCE</a:t>
            </a:r>
            <a:endParaRPr lang="en-GB" sz="1600" dirty="0">
              <a:latin typeface="Corbel"/>
              <a:cs typeface="Corbel"/>
            </a:endParaRPr>
          </a:p>
        </p:txBody>
      </p:sp>
      <p:sp>
        <p:nvSpPr>
          <p:cNvPr id="17" name="Google Shape;100;p17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 err="1"/>
              <a:t>Grafitti</a:t>
            </a:r>
            <a:r>
              <a:rPr lang="en-GB" sz="2600" dirty="0"/>
              <a:t> – Roman Social Media</a:t>
            </a:r>
            <a:endParaRPr lang="en-GB" dirty="0"/>
          </a:p>
        </p:txBody>
      </p:sp>
      <p:pic>
        <p:nvPicPr>
          <p:cNvPr id="8" name="Picture 7" descr="date 1 slide2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">
            <a:off x="800456" y="1681168"/>
            <a:ext cx="2536124" cy="586700"/>
          </a:xfrm>
          <a:prstGeom prst="rect">
            <a:avLst/>
          </a:prstGeom>
        </p:spPr>
      </p:pic>
      <p:pic>
        <p:nvPicPr>
          <p:cNvPr id="9" name="Picture 8" descr="date 2 slide2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568" y="2244891"/>
            <a:ext cx="1816966" cy="414980"/>
          </a:xfrm>
          <a:prstGeom prst="rect">
            <a:avLst/>
          </a:prstGeom>
        </p:spPr>
      </p:pic>
      <p:pic>
        <p:nvPicPr>
          <p:cNvPr id="19" name="Picture 18" descr="date 3 slide2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">
            <a:off x="769923" y="2172208"/>
            <a:ext cx="1913643" cy="5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2416825" y="326572"/>
            <a:ext cx="5484389" cy="3084286"/>
          </a:xfrm>
          <a:prstGeom prst="cloudCallout">
            <a:avLst>
              <a:gd name="adj1" fmla="val -59722"/>
              <a:gd name="adj2" fmla="val 69363"/>
            </a:avLst>
          </a:prstGeom>
          <a:solidFill>
            <a:schemeClr val="tx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Corbel"/>
                <a:cs typeface="Corbel"/>
              </a:rPr>
              <a:t>What kind of people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Corbel"/>
                <a:cs typeface="Corbel"/>
              </a:rPr>
              <a:t>do you think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Corbel"/>
                <a:cs typeface="Corbel"/>
              </a:rPr>
              <a:t>lived and worked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Corbel"/>
                <a:cs typeface="Corbel"/>
              </a:rPr>
              <a:t>in Houses 11 and 12?</a:t>
            </a:r>
            <a:endParaRPr sz="2800" dirty="0">
              <a:latin typeface="Corbel"/>
              <a:cs typeface="Corbel"/>
            </a:endParaRPr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6" y="3974782"/>
            <a:ext cx="861798" cy="936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270000" rIns="91425" bIns="91425" anchor="t" anchorCtr="0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GB" sz="2400" dirty="0"/>
              <a:t> </a:t>
            </a: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83" y="1262218"/>
            <a:ext cx="2067000" cy="296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5396" y="1243441"/>
            <a:ext cx="1937950" cy="296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87" y="1275727"/>
            <a:ext cx="1993994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598283" y="4400778"/>
            <a:ext cx="2054606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Hollywood film</a:t>
            </a:r>
            <a:endParaRPr b="1" dirty="0">
              <a:latin typeface="Corbel"/>
              <a:cs typeface="Corbe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715396" y="4400778"/>
            <a:ext cx="1908000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Children’s fiction</a:t>
            </a:r>
            <a:endParaRPr b="1" dirty="0">
              <a:latin typeface="Corbel"/>
              <a:cs typeface="Corbe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622387" y="4400778"/>
            <a:ext cx="1980000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Non-fiction history</a:t>
            </a:r>
            <a:endParaRPr b="1" dirty="0">
              <a:latin typeface="Corbel"/>
              <a:cs typeface="Corbel"/>
            </a:endParaRPr>
          </a:p>
        </p:txBody>
      </p:sp>
      <p:pic>
        <p:nvPicPr>
          <p:cNvPr id="10" name="Picture 9" descr="amarantus question mark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3"/>
            <a:ext cx="861798" cy="936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7071" y="127005"/>
            <a:ext cx="625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rbel"/>
                <a:cs typeface="Corbel"/>
              </a:rPr>
              <a:t>Which of these will tell the </a:t>
            </a:r>
            <a:r>
              <a:rPr lang="en-GB" sz="2400" b="1" i="1" dirty="0">
                <a:latin typeface="Corbel"/>
                <a:cs typeface="Corbel"/>
              </a:rPr>
              <a:t>best</a:t>
            </a:r>
            <a:r>
              <a:rPr lang="en-GB" sz="2400" dirty="0">
                <a:latin typeface="Corbel"/>
                <a:cs typeface="Corbel"/>
              </a:rPr>
              <a:t> stories </a:t>
            </a:r>
            <a:br>
              <a:rPr lang="en-GB" sz="2400" dirty="0">
                <a:latin typeface="Corbel"/>
                <a:cs typeface="Corbel"/>
              </a:rPr>
            </a:br>
            <a:r>
              <a:rPr lang="en-GB" sz="2400" dirty="0">
                <a:latin typeface="Corbel"/>
                <a:cs typeface="Corbel"/>
              </a:rPr>
              <a:t>about the Romans?</a:t>
            </a:r>
            <a:endParaRPr lang="en-US" sz="2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966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651" y="2395756"/>
            <a:ext cx="1544651" cy="172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58" y="2543520"/>
            <a:ext cx="1837304" cy="15842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2756359" y="4223926"/>
            <a:ext cx="1552222" cy="5079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Professor Andrew Wallace-Hadrill</a:t>
            </a:r>
            <a:endParaRPr b="1" dirty="0">
              <a:latin typeface="Corbel"/>
              <a:cs typeface="Corbe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459660" y="4214797"/>
            <a:ext cx="1824488" cy="50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orbel"/>
                <a:cs typeface="Corbel"/>
              </a:rPr>
              <a:t>Dr Sophie Hay</a:t>
            </a:r>
            <a:endParaRPr b="1" dirty="0">
              <a:latin typeface="Corbel"/>
              <a:cs typeface="Corbe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0" y="0"/>
            <a:ext cx="9143999" cy="2191871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rbel"/>
                <a:cs typeface="Corbel"/>
              </a:rPr>
              <a:t>Professor Wallace-Hadrill is an </a:t>
            </a:r>
            <a:r>
              <a:rPr lang="en-GB" sz="1600" b="1" dirty="0">
                <a:latin typeface="Corbel"/>
                <a:cs typeface="Corbel"/>
              </a:rPr>
              <a:t>historian</a:t>
            </a:r>
            <a:r>
              <a:rPr lang="en-GB" sz="1600" dirty="0">
                <a:latin typeface="Corbel"/>
                <a:cs typeface="Corbel"/>
              </a:rPr>
              <a:t> and Dr Hay is an </a:t>
            </a:r>
            <a:r>
              <a:rPr lang="en-GB" sz="1600" b="1" dirty="0">
                <a:latin typeface="Corbel"/>
                <a:cs typeface="Corbel"/>
              </a:rPr>
              <a:t>archaeologist</a:t>
            </a:r>
            <a:r>
              <a:rPr lang="en-GB" sz="1600" dirty="0">
                <a:latin typeface="Corbel"/>
                <a:cs typeface="Corbel"/>
              </a:rPr>
              <a:t>. </a:t>
            </a:r>
            <a:endParaRPr sz="1600" dirty="0">
              <a:latin typeface="Corbel"/>
              <a:cs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rbel"/>
              <a:cs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rbel"/>
                <a:cs typeface="Corbel"/>
              </a:rPr>
              <a:t>They have been working on an </a:t>
            </a:r>
            <a:r>
              <a:rPr lang="en-GB" sz="1600" b="1" dirty="0">
                <a:latin typeface="Corbel"/>
                <a:cs typeface="Corbel"/>
              </a:rPr>
              <a:t>archaeological excavation</a:t>
            </a:r>
            <a:r>
              <a:rPr lang="en-GB" sz="1600" dirty="0">
                <a:latin typeface="Corbel"/>
                <a:cs typeface="Corbel"/>
              </a:rPr>
              <a:t> in Pompeii and have found </a:t>
            </a:r>
            <a:br>
              <a:rPr lang="en-GB" sz="1600" dirty="0">
                <a:latin typeface="Corbel"/>
                <a:cs typeface="Corbel"/>
              </a:rPr>
            </a:br>
            <a:r>
              <a:rPr lang="en-GB" sz="1600" dirty="0">
                <a:latin typeface="Corbel"/>
                <a:cs typeface="Corbel"/>
              </a:rPr>
              <a:t>some exciting evidence which tells us about the lives of the people who lived there.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Corbel"/>
              <a:cs typeface="Corbel"/>
            </a:endParaRPr>
          </a:p>
          <a:p>
            <a:pPr lvl="0"/>
            <a:r>
              <a:rPr lang="en-GB" sz="1600" dirty="0">
                <a:latin typeface="Corbel"/>
                <a:cs typeface="Corbel"/>
              </a:rPr>
              <a:t>Their work led them to ask two questions that we will be investigating during this unit.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95" name="Google Shape;95;p16"/>
          <p:cNvSpPr/>
          <p:nvPr/>
        </p:nvSpPr>
        <p:spPr>
          <a:xfrm flipH="1">
            <a:off x="395112" y="2398155"/>
            <a:ext cx="2119545" cy="1129623"/>
          </a:xfrm>
          <a:prstGeom prst="wedgeRoundRectCallout">
            <a:avLst>
              <a:gd name="adj1" fmla="val -57670"/>
              <a:gd name="adj2" fmla="val 75836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orbel"/>
                <a:cs typeface="Corbel"/>
              </a:rPr>
              <a:t>What stories can we tell using this evidence?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9" name="Google Shape;95;p16">
            <a:extLst>
              <a:ext uri="{FF2B5EF4-FFF2-40B4-BE49-F238E27FC236}">
                <a16:creationId xmlns:a16="http://schemas.microsoft.com/office/drawing/2014/main" id="{2DECDD0C-EF49-4BDF-AC50-EDAE5A18C0AA}"/>
              </a:ext>
            </a:extLst>
          </p:cNvPr>
          <p:cNvSpPr/>
          <p:nvPr/>
        </p:nvSpPr>
        <p:spPr>
          <a:xfrm>
            <a:off x="6867407" y="3043273"/>
            <a:ext cx="1730964" cy="1077835"/>
          </a:xfrm>
          <a:prstGeom prst="wedgeRoundRectCallout">
            <a:avLst>
              <a:gd name="adj1" fmla="val -76006"/>
              <a:gd name="adj2" fmla="val -49677"/>
              <a:gd name="adj3" fmla="val 0"/>
            </a:avLst>
          </a:prstGeom>
          <a:solidFill>
            <a:schemeClr val="bg1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orbel"/>
                <a:cs typeface="Corbel"/>
              </a:rPr>
              <a:t>What stories should we tell?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10" name="Picture 9" descr="amarantus question mark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024" y="2396354"/>
            <a:ext cx="861798" cy="936035"/>
          </a:xfrm>
          <a:prstGeom prst="rect">
            <a:avLst/>
          </a:prstGeom>
        </p:spPr>
      </p:pic>
      <p:pic>
        <p:nvPicPr>
          <p:cNvPr id="11" name="Picture 10" descr="amarantus question mark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596" y="3140210"/>
            <a:ext cx="861798" cy="9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rantus who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410" y="0"/>
            <a:ext cx="1912590" cy="5143500"/>
          </a:xfrm>
          <a:prstGeom prst="rect">
            <a:avLst/>
          </a:prstGeom>
        </p:spPr>
      </p:pic>
      <p:sp>
        <p:nvSpPr>
          <p:cNvPr id="2" name="Google Shape;94;p16">
            <a:extLst>
              <a:ext uri="{FF2B5EF4-FFF2-40B4-BE49-F238E27FC236}">
                <a16:creationId xmlns:a16="http://schemas.microsoft.com/office/drawing/2014/main" id="{B961E63E-3A23-4B65-9629-8DD572946FE8}"/>
              </a:ext>
            </a:extLst>
          </p:cNvPr>
          <p:cNvSpPr/>
          <p:nvPr/>
        </p:nvSpPr>
        <p:spPr>
          <a:xfrm>
            <a:off x="-1" y="0"/>
            <a:ext cx="4054593" cy="514350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rbel"/>
                <a:cs typeface="Corbel"/>
              </a:rPr>
              <a:t>They asked author Caroline Lawrence to look at their evidence and see if she could write a story using it; she was very excited!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Corbel"/>
              <a:cs typeface="Corbel"/>
            </a:endParaRPr>
          </a:p>
          <a:p>
            <a:r>
              <a:rPr lang="en-GB" sz="1600" dirty="0">
                <a:latin typeface="Corbel"/>
                <a:cs typeface="Corbel"/>
              </a:rPr>
              <a:t>Caroline is a </a:t>
            </a:r>
            <a:r>
              <a:rPr lang="en-GB" sz="1600" b="1" dirty="0">
                <a:latin typeface="Corbel"/>
                <a:cs typeface="Corbel"/>
              </a:rPr>
              <a:t>classicist.</a:t>
            </a:r>
            <a:r>
              <a:rPr lang="en-GB" sz="1600" dirty="0">
                <a:latin typeface="Corbel"/>
                <a:cs typeface="Corbel"/>
              </a:rPr>
              <a:t> She has studied the Romans and can understand their language, </a:t>
            </a:r>
            <a:r>
              <a:rPr lang="en-GB" sz="1600" b="1" dirty="0">
                <a:latin typeface="Corbel"/>
                <a:cs typeface="Corbel"/>
              </a:rPr>
              <a:t>Latin</a:t>
            </a:r>
            <a:r>
              <a:rPr lang="en-GB" sz="1600" dirty="0">
                <a:latin typeface="Corbel"/>
                <a:cs typeface="Corbel"/>
              </a:rPr>
              <a:t>. She is always very careful to base her stories on good evidence and to try and reflect what we think Roman life may have been like.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Corbel"/>
              <a:cs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rbel"/>
                <a:cs typeface="Corbel"/>
              </a:rPr>
              <a:t>We will be reading her story </a:t>
            </a:r>
            <a:br>
              <a:rPr lang="en-GB" sz="1600" dirty="0">
                <a:latin typeface="Corbel"/>
                <a:cs typeface="Corbel"/>
              </a:rPr>
            </a:br>
            <a:r>
              <a:rPr lang="en-GB" sz="1600" dirty="0">
                <a:latin typeface="Corbel"/>
                <a:cs typeface="Corbel"/>
              </a:rPr>
              <a:t>‘</a:t>
            </a:r>
            <a:r>
              <a:rPr lang="en-GB" sz="1600" dirty="0" err="1">
                <a:latin typeface="Corbel"/>
                <a:cs typeface="Corbel"/>
              </a:rPr>
              <a:t>Amarantus</a:t>
            </a:r>
            <a:r>
              <a:rPr lang="en-GB" sz="1600" dirty="0">
                <a:latin typeface="Corbel"/>
                <a:cs typeface="Corbel"/>
              </a:rPr>
              <a:t> and his neighbourhood’</a:t>
            </a:r>
            <a:br>
              <a:rPr lang="en-GB" sz="1600" dirty="0">
                <a:latin typeface="Corbel"/>
                <a:cs typeface="Corbel"/>
              </a:rPr>
            </a:br>
            <a:r>
              <a:rPr lang="en-GB" sz="1600" dirty="0">
                <a:latin typeface="Corbel"/>
                <a:cs typeface="Corbel"/>
              </a:rPr>
              <a:t>in our lessons. She also has a favour </a:t>
            </a:r>
            <a:br>
              <a:rPr lang="en-GB" sz="1600" dirty="0">
                <a:latin typeface="Corbel"/>
                <a:cs typeface="Corbel"/>
              </a:rPr>
            </a:br>
            <a:r>
              <a:rPr lang="en-GB" sz="1600" dirty="0">
                <a:latin typeface="Corbel"/>
                <a:cs typeface="Corbel"/>
              </a:rPr>
              <a:t>to ask you…</a:t>
            </a:r>
          </a:p>
        </p:txBody>
      </p:sp>
      <p:pic>
        <p:nvPicPr>
          <p:cNvPr id="4" name="Picture 3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485B2424-095C-4F32-B18D-2D3578EB04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338" y="2259733"/>
            <a:ext cx="1846292" cy="2328242"/>
          </a:xfrm>
          <a:prstGeom prst="rect">
            <a:avLst/>
          </a:prstGeom>
        </p:spPr>
      </p:pic>
      <p:sp>
        <p:nvSpPr>
          <p:cNvPr id="5" name="Google Shape;95;p16">
            <a:extLst>
              <a:ext uri="{FF2B5EF4-FFF2-40B4-BE49-F238E27FC236}">
                <a16:creationId xmlns:a16="http://schemas.microsoft.com/office/drawing/2014/main" id="{6E859056-D2E7-47A3-8412-3A8FCDEBA2DF}"/>
              </a:ext>
            </a:extLst>
          </p:cNvPr>
          <p:cNvSpPr/>
          <p:nvPr/>
        </p:nvSpPr>
        <p:spPr>
          <a:xfrm>
            <a:off x="4564824" y="301032"/>
            <a:ext cx="4033546" cy="1768597"/>
          </a:xfrm>
          <a:prstGeom prst="wedgeRoundRectCallout">
            <a:avLst>
              <a:gd name="adj1" fmla="val 2256"/>
              <a:gd name="adj2" fmla="val 99947"/>
              <a:gd name="adj3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91425" rIns="180000" bIns="91425" anchor="ctr" anchorCtr="0">
            <a:noAutofit/>
          </a:bodyPr>
          <a:lstStyle/>
          <a:p>
            <a:r>
              <a:rPr lang="en-GB" sz="1600" dirty="0">
                <a:latin typeface="Corbel"/>
                <a:cs typeface="Corbel"/>
              </a:rPr>
              <a:t>A production company has decided to create a TV series based on my story, but </a:t>
            </a:r>
            <a:r>
              <a:rPr lang="en-GB" sz="1600" i="1" dirty="0" err="1">
                <a:latin typeface="Corbel"/>
                <a:cs typeface="Corbel"/>
              </a:rPr>
              <a:t>eheu</a:t>
            </a:r>
            <a:r>
              <a:rPr lang="en-GB" sz="1600" dirty="0">
                <a:latin typeface="Corbel"/>
                <a:cs typeface="Corbel"/>
              </a:rPr>
              <a:t>! (Latin for ‘oh no!’) they need an extra episode to fit in with their scheduling and I’m so busy I don’t have time to write it!</a:t>
            </a:r>
          </a:p>
        </p:txBody>
      </p:sp>
      <p:sp>
        <p:nvSpPr>
          <p:cNvPr id="6" name="Google Shape;95;p16">
            <a:extLst>
              <a:ext uri="{FF2B5EF4-FFF2-40B4-BE49-F238E27FC236}">
                <a16:creationId xmlns:a16="http://schemas.microsoft.com/office/drawing/2014/main" id="{81F636FB-304D-467F-9372-40ED43FD00E0}"/>
              </a:ext>
            </a:extLst>
          </p:cNvPr>
          <p:cNvSpPr/>
          <p:nvPr/>
        </p:nvSpPr>
        <p:spPr>
          <a:xfrm>
            <a:off x="6966097" y="2925703"/>
            <a:ext cx="1867459" cy="1674509"/>
          </a:xfrm>
          <a:prstGeom prst="wedgeRoundRectCallout">
            <a:avLst>
              <a:gd name="adj1" fmla="val -75916"/>
              <a:gd name="adj2" fmla="val 6494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98C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91425" rIns="180000" bIns="91425" anchor="ctr" anchorCtr="0">
            <a:noAutofit/>
          </a:bodyPr>
          <a:lstStyle/>
          <a:p>
            <a:r>
              <a:rPr lang="en-GB" sz="1600" dirty="0">
                <a:latin typeface="Corbel"/>
                <a:cs typeface="Corbel"/>
              </a:rPr>
              <a:t>Can you help me out please? I need you to draft an extra episode of the story of </a:t>
            </a:r>
            <a:r>
              <a:rPr lang="en-GB" sz="1600" dirty="0" err="1">
                <a:latin typeface="Corbel"/>
                <a:cs typeface="Corbel"/>
              </a:rPr>
              <a:t>Amarantus</a:t>
            </a:r>
            <a:r>
              <a:rPr lang="en-GB" sz="1600" dirty="0">
                <a:latin typeface="Corbel"/>
                <a:cs typeface="Corbe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2919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9229F14C-A960-45E0-B815-C7D6C5DD75D0}"/>
              </a:ext>
            </a:extLst>
          </p:cNvPr>
          <p:cNvSpPr txBox="1">
            <a:spLocks/>
          </p:cNvSpPr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600" dirty="0">
                <a:latin typeface="Corbel"/>
                <a:cs typeface="Corbel"/>
              </a:rPr>
              <a:t>… will be there throughout to help you!</a:t>
            </a:r>
          </a:p>
        </p:txBody>
      </p:sp>
      <p:pic>
        <p:nvPicPr>
          <p:cNvPr id="10" name="Google Shape;90;p16">
            <a:extLst>
              <a:ext uri="{FF2B5EF4-FFF2-40B4-BE49-F238E27FC236}">
                <a16:creationId xmlns:a16="http://schemas.microsoft.com/office/drawing/2014/main" id="{6B540815-7E3C-4FCA-9647-C01DCC7F76A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533" y="1491765"/>
            <a:ext cx="1920765" cy="181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85725EC0-A326-417A-BABA-F7A6127BD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126" y="1200148"/>
            <a:ext cx="1648115" cy="2078333"/>
          </a:xfrm>
          <a:prstGeom prst="rect">
            <a:avLst/>
          </a:prstGeom>
        </p:spPr>
      </p:pic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BC01BC9A-0DAC-4A4A-94CE-8C7A2B2AB42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>
                <a:latin typeface="Corbel"/>
                <a:cs typeface="Corbel"/>
              </a:rPr>
              <a:t>Don’t worry though…</a:t>
            </a:r>
          </a:p>
        </p:txBody>
      </p:sp>
      <p:sp>
        <p:nvSpPr>
          <p:cNvPr id="3" name="Google Shape;75;p15">
            <a:extLst>
              <a:ext uri="{FF2B5EF4-FFF2-40B4-BE49-F238E27FC236}">
                <a16:creationId xmlns:a16="http://schemas.microsoft.com/office/drawing/2014/main" id="{FE05B4AB-F325-4D3B-A7D0-695C44F7BCBA}"/>
              </a:ext>
            </a:extLst>
          </p:cNvPr>
          <p:cNvSpPr txBox="1">
            <a:spLocks/>
          </p:cNvSpPr>
          <p:nvPr/>
        </p:nvSpPr>
        <p:spPr>
          <a:xfrm>
            <a:off x="5606814" y="3424297"/>
            <a:ext cx="1656000" cy="522999"/>
          </a:xfrm>
          <a:prstGeom prst="rect">
            <a:avLst/>
          </a:prstGeom>
          <a:solidFill>
            <a:srgbClr val="EEECE1"/>
          </a:solidFill>
          <a:ln>
            <a:solidFill>
              <a:srgbClr val="98CBBD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dirty="0">
                <a:latin typeface="Corbel"/>
                <a:cs typeface="Corbel"/>
              </a:rPr>
              <a:t>and Caroline</a:t>
            </a:r>
          </a:p>
        </p:txBody>
      </p:sp>
      <p:sp>
        <p:nvSpPr>
          <p:cNvPr id="4" name="Google Shape;75;p15">
            <a:extLst>
              <a:ext uri="{FF2B5EF4-FFF2-40B4-BE49-F238E27FC236}">
                <a16:creationId xmlns:a16="http://schemas.microsoft.com/office/drawing/2014/main" id="{67988A65-0DDE-4AA7-928C-838F8752C598}"/>
              </a:ext>
            </a:extLst>
          </p:cNvPr>
          <p:cNvSpPr txBox="1">
            <a:spLocks/>
          </p:cNvSpPr>
          <p:nvPr/>
        </p:nvSpPr>
        <p:spPr>
          <a:xfrm>
            <a:off x="2097851" y="3443110"/>
            <a:ext cx="1909705" cy="50800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dirty="0">
                <a:latin typeface="Corbel"/>
                <a:cs typeface="Corbel"/>
              </a:rPr>
              <a:t>Dr Sophie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82889" y="681572"/>
            <a:ext cx="3349037" cy="2890155"/>
            <a:chOff x="1382889" y="681572"/>
            <a:chExt cx="3349037" cy="2890155"/>
          </a:xfrm>
        </p:grpSpPr>
        <p:sp>
          <p:nvSpPr>
            <p:cNvPr id="13" name="Google Shape;75;p15">
              <a:extLst>
                <a:ext uri="{FF2B5EF4-FFF2-40B4-BE49-F238E27FC236}">
                  <a16:creationId xmlns:a16="http://schemas.microsoft.com/office/drawing/2014/main" id="{9229F14C-A960-45E0-B815-C7D6C5DD75D0}"/>
                </a:ext>
              </a:extLst>
            </p:cNvPr>
            <p:cNvSpPr txBox="1">
              <a:spLocks/>
            </p:cNvSpPr>
            <p:nvPr/>
          </p:nvSpPr>
          <p:spPr>
            <a:xfrm>
              <a:off x="1382889" y="2165086"/>
              <a:ext cx="3349037" cy="11839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spcFirstLastPara="1" wrap="square" lIns="2880000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GB" sz="2600" dirty="0">
                <a:latin typeface="Corbel"/>
                <a:cs typeface="Corbe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7A05D2-CA6A-4F7C-846F-4EB2E079F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705" y="681572"/>
              <a:ext cx="2909666" cy="289015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C5EC7-3BE9-4F86-8512-1A9290FC0D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368" y="704100"/>
            <a:ext cx="3023999" cy="28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;p15">
            <a:extLst>
              <a:ext uri="{FF2B5EF4-FFF2-40B4-BE49-F238E27FC236}">
                <a16:creationId xmlns:a16="http://schemas.microsoft.com/office/drawing/2014/main" id="{BC01BC9A-0DAC-4A4A-94CE-8C7A2B2AB42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>
                <a:latin typeface="Corbel"/>
                <a:cs typeface="Corbel"/>
              </a:rPr>
              <a:t>Pompeii, what do we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C3CB9-8EA0-4747-B30B-1CAF1CF04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343548"/>
            <a:ext cx="5353050" cy="389196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1600" dirty="0">
                <a:solidFill>
                  <a:srgbClr val="696A70"/>
                </a:solidFill>
              </a:rPr>
              <a:t>A port city of around 15,000 inhabitants in the Bay of Naples, close to Mt Vesuvius.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1600" dirty="0">
                <a:solidFill>
                  <a:srgbClr val="696A70"/>
                </a:solidFill>
              </a:rPr>
              <a:t>There was a violent earthquake in AD 63, but before that Vesuvius had been dormant since the 8</a:t>
            </a:r>
            <a:r>
              <a:rPr lang="en-GB" sz="1600" baseline="30000" dirty="0">
                <a:solidFill>
                  <a:srgbClr val="696A70"/>
                </a:solidFill>
              </a:rPr>
              <a:t>th</a:t>
            </a:r>
            <a:r>
              <a:rPr lang="en-GB" sz="1600" dirty="0">
                <a:solidFill>
                  <a:srgbClr val="696A70"/>
                </a:solidFill>
              </a:rPr>
              <a:t> Century BC.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1600" dirty="0">
                <a:solidFill>
                  <a:srgbClr val="696A70"/>
                </a:solidFill>
              </a:rPr>
              <a:t>In August AD 79, Mount Vesuvius erupted, burying the city of Pompeii —and many of its citizens—beneath tons of volcanic ash and debris.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1600" dirty="0">
                <a:solidFill>
                  <a:srgbClr val="696A70"/>
                </a:solidFill>
              </a:rPr>
              <a:t>Since its rediscovery in the mid-18th century, the site has been under constant excavation; the longest continually excavated site in the world.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1989F-98E9-47B1-B1AC-F22A217619FA}"/>
              </a:ext>
            </a:extLst>
          </p:cNvPr>
          <p:cNvSpPr/>
          <p:nvPr/>
        </p:nvSpPr>
        <p:spPr>
          <a:xfrm>
            <a:off x="5748525" y="4590942"/>
            <a:ext cx="3009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rbel"/>
                <a:cs typeface="Corbel"/>
                <a:hlinkClick r:id="rId2"/>
              </a:rPr>
              <a:t>https://commons.wikimedia.org/wiki/File:Mt_Vesuvius_79_AD_eruption-la.svg</a:t>
            </a:r>
            <a:endParaRPr lang="en-GB" sz="1200" dirty="0">
              <a:latin typeface="Corbel"/>
              <a:cs typeface="Corbel"/>
            </a:endParaRPr>
          </a:p>
        </p:txBody>
      </p:sp>
      <p:pic>
        <p:nvPicPr>
          <p:cNvPr id="1026" name="Picture 2" descr="File:Mt Vesuvius 79 AD eruption-la.svg">
            <a:extLst>
              <a:ext uri="{FF2B5EF4-FFF2-40B4-BE49-F238E27FC236}">
                <a16:creationId xmlns:a16="http://schemas.microsoft.com/office/drawing/2014/main" id="{48597AB3-1C3E-48AF-947C-D3F407FE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9" y="1457604"/>
            <a:ext cx="5337296" cy="3202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0.00185 L 0.40746 -0.13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70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ula 1_9 location FULL MAP-02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5" y="944880"/>
            <a:ext cx="8962754" cy="4453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89" y="159033"/>
            <a:ext cx="413424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F7F7F"/>
                </a:solidFill>
                <a:latin typeface="Corbel"/>
                <a:cs typeface="Corbel"/>
              </a:rPr>
              <a:t>Region I, Insula 9 (I.9)</a:t>
            </a:r>
          </a:p>
        </p:txBody>
      </p:sp>
    </p:spTree>
    <p:extLst>
      <p:ext uri="{BB962C8B-B14F-4D97-AF65-F5344CB8AC3E}">
        <p14:creationId xmlns:p14="http://schemas.microsoft.com/office/powerpoint/2010/main" val="276961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ula 1_9 location DETAIL MAP-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853" y="0"/>
            <a:ext cx="6825774" cy="5143501"/>
          </a:xfrm>
          <a:prstGeom prst="rect">
            <a:avLst/>
          </a:prstGeom>
        </p:spPr>
      </p:pic>
      <p:pic>
        <p:nvPicPr>
          <p:cNvPr id="6" name="Picture 5" descr="1_9.jpg">
            <a:extLst>
              <a:ext uri="{FF2B5EF4-FFF2-40B4-BE49-F238E27FC236}">
                <a16:creationId xmlns:a16="http://schemas.microsoft.com/office/drawing/2014/main" id="{977B6424-998B-448F-AD6C-7662F72E8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291" y="49396"/>
            <a:ext cx="6734335" cy="5000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89" y="159033"/>
            <a:ext cx="209283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F7F7F"/>
                </a:solidFill>
                <a:latin typeface="Corbel"/>
                <a:cs typeface="Corbel"/>
              </a:rPr>
              <a:t>Region I, Insula 9 (I.9)</a:t>
            </a:r>
          </a:p>
        </p:txBody>
      </p:sp>
    </p:spTree>
    <p:extLst>
      <p:ext uri="{BB962C8B-B14F-4D97-AF65-F5344CB8AC3E}">
        <p14:creationId xmlns:p14="http://schemas.microsoft.com/office/powerpoint/2010/main" val="6661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Amarantus">
      <a:dk1>
        <a:sysClr val="windowText" lastClr="000000"/>
      </a:dk1>
      <a:lt1>
        <a:sysClr val="window" lastClr="FFFFFF"/>
      </a:lt1>
      <a:dk2>
        <a:srgbClr val="006666"/>
      </a:dk2>
      <a:lt2>
        <a:srgbClr val="EEECE1"/>
      </a:lt2>
      <a:accent1>
        <a:srgbClr val="98CBBD"/>
      </a:accent1>
      <a:accent2>
        <a:srgbClr val="FFCC66"/>
      </a:accent2>
      <a:accent3>
        <a:srgbClr val="CB9798"/>
      </a:accent3>
      <a:accent4>
        <a:srgbClr val="CA99C5"/>
      </a:accent4>
      <a:accent5>
        <a:srgbClr val="669966"/>
      </a:accent5>
      <a:accent6>
        <a:srgbClr val="CBCB31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Amarantus">
      <a:dk1>
        <a:sysClr val="windowText" lastClr="000000"/>
      </a:dk1>
      <a:lt1>
        <a:sysClr val="window" lastClr="FFFFFF"/>
      </a:lt1>
      <a:dk2>
        <a:srgbClr val="006666"/>
      </a:dk2>
      <a:lt2>
        <a:srgbClr val="EEECE1"/>
      </a:lt2>
      <a:accent1>
        <a:srgbClr val="98CBBD"/>
      </a:accent1>
      <a:accent2>
        <a:srgbClr val="FFCC66"/>
      </a:accent2>
      <a:accent3>
        <a:srgbClr val="CB9798"/>
      </a:accent3>
      <a:accent4>
        <a:srgbClr val="CA99C5"/>
      </a:accent4>
      <a:accent5>
        <a:srgbClr val="669966"/>
      </a:accent5>
      <a:accent6>
        <a:srgbClr val="CBCB31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15949</TotalTime>
  <Words>1014</Words>
  <Application>Microsoft Office PowerPoint</Application>
  <PresentationFormat>On-screen Show (16:9)</PresentationFormat>
  <Paragraphs>114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Simple Light</vt:lpstr>
      <vt:lpstr>Custom Design</vt:lpstr>
      <vt:lpstr>1_Custom Design</vt:lpstr>
      <vt:lpstr>Topic 1: The Bar and the Neighbourhood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Rooms in Roman Houses </vt:lpstr>
      <vt:lpstr>Houses 11 and 12: What claims can we make?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these stories told about the Romans differ and why?</dc:title>
  <cp:lastModifiedBy>Mair.Lloyd</cp:lastModifiedBy>
  <cp:revision>113</cp:revision>
  <dcterms:modified xsi:type="dcterms:W3CDTF">2022-07-21T09:30:07Z</dcterms:modified>
</cp:coreProperties>
</file>